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58" r:id="rId5"/>
    <p:sldId id="261" r:id="rId6"/>
    <p:sldId id="262" r:id="rId7"/>
    <p:sldId id="265" r:id="rId8"/>
    <p:sldId id="259" r:id="rId9"/>
    <p:sldId id="263" r:id="rId10"/>
    <p:sldId id="264" r:id="rId11"/>
    <p:sldId id="266" r:id="rId12"/>
    <p:sldId id="278" r:id="rId13"/>
    <p:sldId id="280" r:id="rId14"/>
    <p:sldId id="281" r:id="rId15"/>
    <p:sldId id="311" r:id="rId16"/>
    <p:sldId id="282" r:id="rId17"/>
    <p:sldId id="284" r:id="rId18"/>
    <p:sldId id="289" r:id="rId19"/>
    <p:sldId id="290" r:id="rId20"/>
    <p:sldId id="277"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3" autoAdjust="0"/>
    <p:restoredTop sz="92722" autoAdjust="0"/>
  </p:normalViewPr>
  <p:slideViewPr>
    <p:cSldViewPr snapToGrid="0">
      <p:cViewPr varScale="1">
        <p:scale>
          <a:sx n="99" d="100"/>
          <a:sy n="99" d="100"/>
        </p:scale>
        <p:origin x="-856" y="-192"/>
      </p:cViewPr>
      <p:guideLst>
        <p:guide orient="horz" pos="219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7816FF-F876-4AA3-80E5-241F86D83E01}" type="datetimeFigureOut">
              <a:rPr lang="nl-NL" smtClean="0"/>
              <a:t>29-10-19</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AC0D0-4FA6-4A5E-8CAF-9D88787D46EB}" type="slidenum">
              <a:rPr lang="nl-NL" smtClean="0"/>
              <a:t>‹nr.›</a:t>
            </a:fld>
            <a:endParaRPr lang="nl-NL"/>
          </a:p>
        </p:txBody>
      </p:sp>
    </p:spTree>
    <p:extLst>
      <p:ext uri="{BB962C8B-B14F-4D97-AF65-F5344CB8AC3E}">
        <p14:creationId xmlns:p14="http://schemas.microsoft.com/office/powerpoint/2010/main" val="3807630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E5AC0D0-4FA6-4A5E-8CAF-9D88787D46EB}" type="slidenum">
              <a:rPr lang="nl-NL" smtClean="0"/>
              <a:t>1</a:t>
            </a:fld>
            <a:endParaRPr lang="nl-NL"/>
          </a:p>
        </p:txBody>
      </p:sp>
    </p:spTree>
    <p:extLst>
      <p:ext uri="{BB962C8B-B14F-4D97-AF65-F5344CB8AC3E}">
        <p14:creationId xmlns:p14="http://schemas.microsoft.com/office/powerpoint/2010/main" val="4149920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Ad</a:t>
            </a:r>
            <a:r>
              <a:rPr lang="nl-NL" baseline="0" dirty="0" smtClean="0"/>
              <a:t> Kemp adviseur en kent brede scope en Antoon van de Laar- echt kippenhouder investeren samen al jaren in innovatieve technologie. Zij willen graag meer doen met studenten. Willen heel graag.</a:t>
            </a:r>
          </a:p>
          <a:p>
            <a:endParaRPr lang="nl-NL" baseline="0" dirty="0" smtClean="0"/>
          </a:p>
          <a:p>
            <a:r>
              <a:rPr lang="nl-NL" baseline="0" dirty="0" smtClean="0"/>
              <a:t>Dit project is een project wat niet allen voor dit bedrijf geldt, maar de oplossing zou voor een hele sector wat kunnen betekenen. Als de studenten met hun oplossing een bedrijf willen starten, willen zij hierin ondersteunen.</a:t>
            </a:r>
          </a:p>
        </p:txBody>
      </p:sp>
      <p:sp>
        <p:nvSpPr>
          <p:cNvPr id="4" name="Tijdelijke aanduiding voor dianummer 3"/>
          <p:cNvSpPr>
            <a:spLocks noGrp="1"/>
          </p:cNvSpPr>
          <p:nvPr>
            <p:ph type="sldNum" sz="quarter" idx="10"/>
          </p:nvPr>
        </p:nvSpPr>
        <p:spPr/>
        <p:txBody>
          <a:bodyPr/>
          <a:lstStyle/>
          <a:p>
            <a:fld id="{2E5AC0D0-4FA6-4A5E-8CAF-9D88787D46EB}" type="slidenum">
              <a:rPr lang="nl-NL" smtClean="0"/>
              <a:t>10</a:t>
            </a:fld>
            <a:endParaRPr lang="nl-NL"/>
          </a:p>
        </p:txBody>
      </p:sp>
    </p:spTree>
    <p:extLst>
      <p:ext uri="{BB962C8B-B14F-4D97-AF65-F5344CB8AC3E}">
        <p14:creationId xmlns:p14="http://schemas.microsoft.com/office/powerpoint/2010/main" val="1185101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Rene</a:t>
            </a:r>
            <a:r>
              <a:rPr lang="nl-NL" dirty="0" smtClean="0"/>
              <a:t> Bink is een jonge ondernemer met veel startup ervaring.</a:t>
            </a:r>
          </a:p>
          <a:p>
            <a:endParaRPr lang="nl-NL" dirty="0" smtClean="0"/>
          </a:p>
          <a:p>
            <a:r>
              <a:rPr lang="nl-NL" dirty="0" smtClean="0"/>
              <a:t>Deze</a:t>
            </a:r>
            <a:r>
              <a:rPr lang="nl-NL" baseline="0" dirty="0" smtClean="0"/>
              <a:t> startup is nieuw (geen logo) waarin met </a:t>
            </a:r>
            <a:r>
              <a:rPr lang="nl-NL" baseline="0" dirty="0" err="1" smtClean="0"/>
              <a:t>vendingmachines</a:t>
            </a:r>
            <a:r>
              <a:rPr lang="nl-NL" baseline="0" dirty="0" smtClean="0"/>
              <a:t> met verse maaltijden wil aanbieden.</a:t>
            </a:r>
          </a:p>
          <a:p>
            <a:r>
              <a:rPr lang="nl-NL" baseline="0" dirty="0" smtClean="0"/>
              <a:t>Ze hebben 2 challenges: 1 voor een goede bestemming voor de producten die op de datum zijn en 2 hoe om te gaan met de </a:t>
            </a:r>
            <a:r>
              <a:rPr lang="nl-NL" baseline="0" dirty="0" err="1" smtClean="0"/>
              <a:t>restsstromen</a:t>
            </a:r>
            <a:r>
              <a:rPr lang="nl-NL" baseline="0" dirty="0" smtClean="0"/>
              <a:t> van de verpakkingen</a:t>
            </a:r>
            <a:endParaRPr lang="nl-NL" dirty="0"/>
          </a:p>
        </p:txBody>
      </p:sp>
      <p:sp>
        <p:nvSpPr>
          <p:cNvPr id="4" name="Tijdelijke aanduiding voor dianummer 3"/>
          <p:cNvSpPr>
            <a:spLocks noGrp="1"/>
          </p:cNvSpPr>
          <p:nvPr>
            <p:ph type="sldNum" sz="quarter" idx="10"/>
          </p:nvPr>
        </p:nvSpPr>
        <p:spPr/>
        <p:txBody>
          <a:bodyPr/>
          <a:lstStyle/>
          <a:p>
            <a:fld id="{2E5AC0D0-4FA6-4A5E-8CAF-9D88787D46EB}" type="slidenum">
              <a:rPr lang="nl-NL" smtClean="0"/>
              <a:t>11</a:t>
            </a:fld>
            <a:endParaRPr lang="nl-NL"/>
          </a:p>
        </p:txBody>
      </p:sp>
    </p:spTree>
    <p:extLst>
      <p:ext uri="{BB962C8B-B14F-4D97-AF65-F5344CB8AC3E}">
        <p14:creationId xmlns:p14="http://schemas.microsoft.com/office/powerpoint/2010/main" val="3794311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a:p>
            <a:endParaRPr lang="nl-NL" baseline="0" dirty="0" smtClean="0"/>
          </a:p>
          <a:p>
            <a:endParaRPr lang="nl-NL" baseline="0" dirty="0" smtClean="0"/>
          </a:p>
          <a:p>
            <a:r>
              <a:rPr lang="nl-NL" baseline="0" dirty="0" smtClean="0"/>
              <a:t>Hiervoor werkte Marius Monen voor de TU/e en onder die vlag wordt project nog wel ingebracht als zijnde intensieve samenwerking</a:t>
            </a:r>
          </a:p>
          <a:p>
            <a:endParaRPr lang="nl-NL" baseline="0" dirty="0" smtClean="0"/>
          </a:p>
          <a:p>
            <a:r>
              <a:rPr lang="nl-NL" baseline="0" dirty="0" smtClean="0"/>
              <a:t>2 challenges:</a:t>
            </a:r>
          </a:p>
          <a:p>
            <a:pPr marL="228600" indent="-228600">
              <a:buAutoNum type="arabicPeriod"/>
            </a:pPr>
            <a:r>
              <a:rPr lang="en-US" dirty="0" smtClean="0"/>
              <a:t>CSSF is looking for solutions that can help farmers Increase their yields while preserving biodiversity and a healthy soil. If you have an idea that can help farmers, then this is your challenge.</a:t>
            </a:r>
          </a:p>
          <a:p>
            <a:pPr marL="228600" indent="-228600">
              <a:buAutoNum type="arabicPeriod"/>
            </a:pPr>
            <a:endParaRPr lang="en-US" dirty="0" smtClean="0"/>
          </a:p>
          <a:p>
            <a:pPr marL="228600" indent="-228600">
              <a:buAutoNum type="arabicPeriod"/>
            </a:pPr>
            <a:r>
              <a:rPr lang="en-US" dirty="0" smtClean="0"/>
              <a:t>Now we are thinking about going to Mars.</a:t>
            </a:r>
          </a:p>
          <a:p>
            <a:pPr marL="0" indent="0">
              <a:buNone/>
            </a:pPr>
            <a:r>
              <a:rPr lang="en-US" dirty="0" smtClean="0"/>
              <a:t>For any of these challenges, astronauts may need to grow their own food since bringing food, even if it is freeze dried, may be too much payload. </a:t>
            </a:r>
          </a:p>
          <a:p>
            <a:pPr marL="228600" indent="-228600">
              <a:buAutoNum type="arabicPeriod"/>
            </a:pPr>
            <a:endParaRPr lang="nl-NL" dirty="0"/>
          </a:p>
        </p:txBody>
      </p:sp>
      <p:sp>
        <p:nvSpPr>
          <p:cNvPr id="4" name="Tijdelijke aanduiding voor dianummer 3"/>
          <p:cNvSpPr>
            <a:spLocks noGrp="1"/>
          </p:cNvSpPr>
          <p:nvPr>
            <p:ph type="sldNum" sz="quarter" idx="10"/>
          </p:nvPr>
        </p:nvSpPr>
        <p:spPr/>
        <p:txBody>
          <a:bodyPr/>
          <a:lstStyle/>
          <a:p>
            <a:fld id="{2E5AC0D0-4FA6-4A5E-8CAF-9D88787D46EB}" type="slidenum">
              <a:rPr lang="nl-NL" smtClean="0"/>
              <a:t>13</a:t>
            </a:fld>
            <a:endParaRPr lang="nl-NL"/>
          </a:p>
        </p:txBody>
      </p:sp>
    </p:spTree>
    <p:extLst>
      <p:ext uri="{BB962C8B-B14F-4D97-AF65-F5344CB8AC3E}">
        <p14:creationId xmlns:p14="http://schemas.microsoft.com/office/powerpoint/2010/main" val="2396702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Roger Engelberts is een groot spreker; vervanger van George op dag 3.</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Kan energie terugbrengen.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Veehouders zitten </a:t>
            </a:r>
            <a:r>
              <a:rPr lang="nl-NL" sz="1200" kern="1200" dirty="0" err="1" smtClean="0">
                <a:solidFill>
                  <a:schemeClr val="tx1"/>
                </a:solidFill>
                <a:effectLst/>
                <a:latin typeface="+mn-lt"/>
                <a:ea typeface="+mn-ea"/>
                <a:cs typeface="+mn-cs"/>
              </a:rPr>
              <a:t>stuck</a:t>
            </a:r>
            <a:r>
              <a:rPr lang="nl-NL" sz="1200" kern="1200" dirty="0" smtClean="0">
                <a:solidFill>
                  <a:schemeClr val="tx1"/>
                </a:solidFill>
                <a:effectLst/>
                <a:latin typeface="+mn-lt"/>
                <a:ea typeface="+mn-ea"/>
                <a:cs typeface="+mn-cs"/>
              </a:rPr>
              <a:t> in </a:t>
            </a:r>
            <a:r>
              <a:rPr lang="nl-NL" sz="1200" kern="1200" dirty="0" err="1" smtClean="0">
                <a:solidFill>
                  <a:schemeClr val="tx1"/>
                </a:solidFill>
                <a:effectLst/>
                <a:latin typeface="+mn-lt"/>
                <a:ea typeface="+mn-ea"/>
                <a:cs typeface="+mn-cs"/>
              </a:rPr>
              <a:t>the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middle</a:t>
            </a:r>
            <a:r>
              <a:rPr lang="nl-NL" sz="1200" kern="1200" dirty="0" smtClean="0">
                <a:solidFill>
                  <a:schemeClr val="tx1"/>
                </a:solidFill>
                <a:effectLst/>
                <a:latin typeface="+mn-lt"/>
                <a:ea typeface="+mn-ea"/>
                <a:cs typeface="+mn-cs"/>
              </a:rPr>
              <a:t>. Verslaafd aan hun oude verdienmodel. Dat is de commodity trap. Je kunt bij inwisselbare producten je alleen maar onderscheiden op prijs of relatie. It’s a trap. Een kleine kopgroep breekt zich nu los van het peloton en gaat van kostprijs naar waarde. Het leeuwendeel zit vast in de kudde: ,,Ik zie problemen. Vinken. Reactief.’’ Wil je echt </a:t>
            </a:r>
            <a:r>
              <a:rPr lang="nl-NL" sz="1200" kern="1200" dirty="0" err="1" smtClean="0">
                <a:solidFill>
                  <a:schemeClr val="tx1"/>
                </a:solidFill>
                <a:effectLst/>
                <a:latin typeface="+mn-lt"/>
                <a:ea typeface="+mn-ea"/>
                <a:cs typeface="+mn-cs"/>
              </a:rPr>
              <a:t>transitionele</a:t>
            </a:r>
            <a:r>
              <a:rPr lang="nl-NL" sz="1200" kern="1200" dirty="0" smtClean="0">
                <a:solidFill>
                  <a:schemeClr val="tx1"/>
                </a:solidFill>
                <a:effectLst/>
                <a:latin typeface="+mn-lt"/>
                <a:ea typeface="+mn-ea"/>
                <a:cs typeface="+mn-cs"/>
              </a:rPr>
              <a:t> stappen zetten en mensen en markten veranderen dan heb je </a:t>
            </a:r>
            <a:r>
              <a:rPr lang="nl-NL" sz="1200" kern="1200" dirty="0" err="1" smtClean="0">
                <a:solidFill>
                  <a:schemeClr val="tx1"/>
                </a:solidFill>
                <a:effectLst/>
                <a:latin typeface="+mn-lt"/>
                <a:ea typeface="+mn-ea"/>
                <a:cs typeface="+mn-cs"/>
              </a:rPr>
              <a:t>rechtsbreinigen</a:t>
            </a:r>
            <a:r>
              <a:rPr lang="nl-NL" sz="1200" kern="1200" dirty="0" smtClean="0">
                <a:solidFill>
                  <a:schemeClr val="tx1"/>
                </a:solidFill>
                <a:effectLst/>
                <a:latin typeface="+mn-lt"/>
                <a:ea typeface="+mn-ea"/>
                <a:cs typeface="+mn-cs"/>
              </a:rPr>
              <a:t> nodig. Friskijkers, beelddenkers, mensen die iedereen enthousiast maken. </a:t>
            </a:r>
            <a:r>
              <a:rPr lang="nl-NL" sz="1200" kern="1200" dirty="0" err="1" smtClean="0">
                <a:solidFill>
                  <a:schemeClr val="tx1"/>
                </a:solidFill>
                <a:effectLst/>
                <a:latin typeface="+mn-lt"/>
                <a:ea typeface="+mn-ea"/>
                <a:cs typeface="+mn-cs"/>
              </a:rPr>
              <a:t>Rasoptimisten</a:t>
            </a:r>
            <a:r>
              <a:rPr lang="nl-NL" sz="1200" kern="1200" dirty="0" smtClean="0">
                <a:solidFill>
                  <a:schemeClr val="tx1"/>
                </a:solidFill>
                <a:effectLst/>
                <a:latin typeface="+mn-lt"/>
                <a:ea typeface="+mn-ea"/>
                <a:cs typeface="+mn-cs"/>
              </a:rPr>
              <a:t>. ,,Ik zie mogelijkheden. Vonken. Creatief.’’ Mijn challenge: Hoe krijg je de grote middengroep mee, hoe organiseer je een jagend peloton, zodat zij WEL handelingsperspectief zien, wetende dat het voedselsysteem en de </a:t>
            </a:r>
            <a:r>
              <a:rPr lang="nl-NL" sz="1200" kern="1200" dirty="0" err="1" smtClean="0">
                <a:solidFill>
                  <a:schemeClr val="tx1"/>
                </a:solidFill>
                <a:effectLst/>
                <a:latin typeface="+mn-lt"/>
                <a:ea typeface="+mn-ea"/>
                <a:cs typeface="+mn-cs"/>
              </a:rPr>
              <a:t>mindset</a:t>
            </a:r>
            <a:r>
              <a:rPr lang="nl-NL" sz="1200" kern="1200" dirty="0" smtClean="0">
                <a:solidFill>
                  <a:schemeClr val="tx1"/>
                </a:solidFill>
                <a:effectLst/>
                <a:latin typeface="+mn-lt"/>
                <a:ea typeface="+mn-ea"/>
                <a:cs typeface="+mn-cs"/>
              </a:rPr>
              <a:t> vast zit? Meer houden van minder dieren?  Van boeren moet je houden.</a:t>
            </a:r>
          </a:p>
          <a:p>
            <a:endParaRPr lang="nl-NL" dirty="0"/>
          </a:p>
        </p:txBody>
      </p:sp>
      <p:sp>
        <p:nvSpPr>
          <p:cNvPr id="4" name="Tijdelijke aanduiding voor dianummer 3"/>
          <p:cNvSpPr>
            <a:spLocks noGrp="1"/>
          </p:cNvSpPr>
          <p:nvPr>
            <p:ph type="sldNum" sz="quarter" idx="10"/>
          </p:nvPr>
        </p:nvSpPr>
        <p:spPr/>
        <p:txBody>
          <a:bodyPr/>
          <a:lstStyle/>
          <a:p>
            <a:fld id="{2E5AC0D0-4FA6-4A5E-8CAF-9D88787D46EB}" type="slidenum">
              <a:rPr lang="nl-NL" smtClean="0"/>
              <a:t>14</a:t>
            </a:fld>
            <a:endParaRPr lang="nl-NL"/>
          </a:p>
        </p:txBody>
      </p:sp>
    </p:spTree>
    <p:extLst>
      <p:ext uri="{BB962C8B-B14F-4D97-AF65-F5344CB8AC3E}">
        <p14:creationId xmlns:p14="http://schemas.microsoft.com/office/powerpoint/2010/main" val="171803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E5AC0D0-4FA6-4A5E-8CAF-9D88787D46EB}" type="slidenum">
              <a:rPr lang="nl-NL" smtClean="0"/>
              <a:t>17</a:t>
            </a:fld>
            <a:endParaRPr lang="nl-NL"/>
          </a:p>
        </p:txBody>
      </p:sp>
    </p:spTree>
    <p:extLst>
      <p:ext uri="{BB962C8B-B14F-4D97-AF65-F5344CB8AC3E}">
        <p14:creationId xmlns:p14="http://schemas.microsoft.com/office/powerpoint/2010/main" val="2456887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E5AC0D0-4FA6-4A5E-8CAF-9D88787D46EB}" type="slidenum">
              <a:rPr lang="nl-NL" smtClean="0"/>
              <a:t>2</a:t>
            </a:fld>
            <a:endParaRPr lang="nl-NL"/>
          </a:p>
        </p:txBody>
      </p:sp>
    </p:spTree>
    <p:extLst>
      <p:ext uri="{BB962C8B-B14F-4D97-AF65-F5344CB8AC3E}">
        <p14:creationId xmlns:p14="http://schemas.microsoft.com/office/powerpoint/2010/main" val="4250203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Mooiste filmpje meest impact, meest bekeken &gt; : goed om mee te beginnen</a:t>
            </a:r>
            <a:r>
              <a:rPr lang="nl-NL" baseline="0" dirty="0" smtClean="0"/>
              <a:t> </a:t>
            </a:r>
          </a:p>
          <a:p>
            <a:endParaRPr lang="nl-NL" baseline="0" dirty="0" smtClean="0"/>
          </a:p>
          <a:p>
            <a:r>
              <a:rPr lang="nl-NL" baseline="0" dirty="0" smtClean="0"/>
              <a:t>Challenge: VR/AR om aantal vliegbewegingen van personeel over de hele </a:t>
            </a:r>
            <a:r>
              <a:rPr lang="nl-NL" baseline="0" dirty="0" err="1" smtClean="0"/>
              <a:t>werled</a:t>
            </a:r>
            <a:r>
              <a:rPr lang="nl-NL" baseline="0" dirty="0" smtClean="0"/>
              <a:t> heen te verminderen</a:t>
            </a:r>
          </a:p>
          <a:p>
            <a:endParaRPr lang="nl-NL" baseline="0" dirty="0" smtClean="0"/>
          </a:p>
          <a:p>
            <a:r>
              <a:rPr lang="nl-NL" baseline="0" dirty="0" smtClean="0"/>
              <a:t>Krijn Schetters houdt de presentatie</a:t>
            </a:r>
            <a:endParaRPr lang="nl-NL" dirty="0"/>
          </a:p>
        </p:txBody>
      </p:sp>
      <p:sp>
        <p:nvSpPr>
          <p:cNvPr id="4" name="Tijdelijke aanduiding voor dianummer 3"/>
          <p:cNvSpPr>
            <a:spLocks noGrp="1"/>
          </p:cNvSpPr>
          <p:nvPr>
            <p:ph type="sldNum" sz="quarter" idx="10"/>
          </p:nvPr>
        </p:nvSpPr>
        <p:spPr/>
        <p:txBody>
          <a:bodyPr/>
          <a:lstStyle/>
          <a:p>
            <a:fld id="{2E5AC0D0-4FA6-4A5E-8CAF-9D88787D46EB}" type="slidenum">
              <a:rPr lang="nl-NL" smtClean="0"/>
              <a:t>3</a:t>
            </a:fld>
            <a:endParaRPr lang="nl-NL"/>
          </a:p>
        </p:txBody>
      </p:sp>
    </p:spTree>
    <p:extLst>
      <p:ext uri="{BB962C8B-B14F-4D97-AF65-F5344CB8AC3E}">
        <p14:creationId xmlns:p14="http://schemas.microsoft.com/office/powerpoint/2010/main" val="4146315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Kontakt</a:t>
            </a:r>
            <a:r>
              <a:rPr lang="nl-NL" dirty="0" smtClean="0"/>
              <a:t> persoon ken ik niet.</a:t>
            </a:r>
            <a:r>
              <a:rPr lang="nl-NL" baseline="0" dirty="0" smtClean="0"/>
              <a:t> </a:t>
            </a:r>
            <a:endParaRPr lang="nl-NL" dirty="0" smtClean="0"/>
          </a:p>
          <a:p>
            <a:endParaRPr lang="nl-NL" dirty="0" smtClean="0"/>
          </a:p>
          <a:p>
            <a:endParaRPr lang="nl-NL" dirty="0" smtClean="0"/>
          </a:p>
          <a:p>
            <a:r>
              <a:rPr lang="nl-NL" dirty="0" smtClean="0"/>
              <a:t>Challenge:</a:t>
            </a:r>
          </a:p>
          <a:p>
            <a:r>
              <a:rPr lang="nl-NL" dirty="0" smtClean="0"/>
              <a:t>Agroproeftuin is proeftuin voor nieuwe teelten, kringlooplandbouw </a:t>
            </a:r>
            <a:r>
              <a:rPr lang="nl-NL" dirty="0" err="1" smtClean="0"/>
              <a:t>etc</a:t>
            </a:r>
            <a:r>
              <a:rPr lang="nl-NL" dirty="0" smtClean="0"/>
              <a:t> om </a:t>
            </a:r>
            <a:r>
              <a:rPr lang="nl-NL" dirty="0" err="1" smtClean="0"/>
              <a:t>agririshc</a:t>
            </a:r>
            <a:r>
              <a:rPr lang="nl-NL" dirty="0" smtClean="0"/>
              <a:t> ondernemers ontwikkelruimte</a:t>
            </a:r>
            <a:r>
              <a:rPr lang="nl-NL" baseline="0" dirty="0" smtClean="0"/>
              <a:t> te bieden voor innovatie.</a:t>
            </a:r>
          </a:p>
          <a:p>
            <a:endParaRPr lang="nl-NL" baseline="0" dirty="0" smtClean="0"/>
          </a:p>
          <a:p>
            <a:r>
              <a:rPr lang="nl-NL" baseline="0" dirty="0" smtClean="0"/>
              <a:t>Men wil graag meer studenten en bewoners uit de buurt laten pionieren in deze </a:t>
            </a:r>
            <a:r>
              <a:rPr lang="nl-NL" baseline="0" dirty="0" err="1" smtClean="0"/>
              <a:t>proeftuim</a:t>
            </a:r>
            <a:endParaRPr lang="nl-NL" dirty="0"/>
          </a:p>
        </p:txBody>
      </p:sp>
      <p:sp>
        <p:nvSpPr>
          <p:cNvPr id="4" name="Tijdelijke aanduiding voor dianummer 3"/>
          <p:cNvSpPr>
            <a:spLocks noGrp="1"/>
          </p:cNvSpPr>
          <p:nvPr>
            <p:ph type="sldNum" sz="quarter" idx="10"/>
          </p:nvPr>
        </p:nvSpPr>
        <p:spPr/>
        <p:txBody>
          <a:bodyPr/>
          <a:lstStyle/>
          <a:p>
            <a:fld id="{2E5AC0D0-4FA6-4A5E-8CAF-9D88787D46EB}" type="slidenum">
              <a:rPr lang="nl-NL" smtClean="0"/>
              <a:t>4</a:t>
            </a:fld>
            <a:endParaRPr lang="nl-NL"/>
          </a:p>
        </p:txBody>
      </p:sp>
    </p:spTree>
    <p:extLst>
      <p:ext uri="{BB962C8B-B14F-4D97-AF65-F5344CB8AC3E}">
        <p14:creationId xmlns:p14="http://schemas.microsoft.com/office/powerpoint/2010/main" val="962312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Jan-Rijk Vonk</a:t>
            </a:r>
            <a:r>
              <a:rPr lang="nl-NL" baseline="0" dirty="0" smtClean="0"/>
              <a:t> wil graag </a:t>
            </a:r>
            <a:r>
              <a:rPr lang="nl-NL" baseline="0" dirty="0" err="1" smtClean="0"/>
              <a:t>geinterviewd</a:t>
            </a:r>
            <a:r>
              <a:rPr lang="nl-NL" baseline="0" dirty="0" smtClean="0"/>
              <a:t> worden.</a:t>
            </a:r>
          </a:p>
          <a:p>
            <a:endParaRPr lang="nl-NL" baseline="0" dirty="0" smtClean="0"/>
          </a:p>
          <a:p>
            <a:r>
              <a:rPr lang="nl-NL" baseline="0" dirty="0" smtClean="0"/>
              <a:t>Het is een man die heel makkelijk praat en motiveert. Goed voor als de energie een beetje is ingezakt…</a:t>
            </a:r>
          </a:p>
          <a:p>
            <a:endParaRPr lang="nl-NL" baseline="0" dirty="0" smtClean="0"/>
          </a:p>
          <a:p>
            <a:r>
              <a:rPr lang="nl-NL" baseline="0" dirty="0" smtClean="0"/>
              <a:t>Challenge: </a:t>
            </a:r>
          </a:p>
          <a:p>
            <a:r>
              <a:rPr lang="nl-NL" baseline="0" dirty="0" smtClean="0"/>
              <a:t>KPN wil weten wat nodig is om een geautomatiseerd monitoringssysteem voor varkenshouders te ontwikkelen om vroegtijdig gedragsproblemen en gezondheidsproblemen van varkens te signaleren.</a:t>
            </a:r>
          </a:p>
          <a:p>
            <a:endParaRPr lang="nl-NL" dirty="0"/>
          </a:p>
        </p:txBody>
      </p:sp>
      <p:sp>
        <p:nvSpPr>
          <p:cNvPr id="4" name="Tijdelijke aanduiding voor dianummer 3"/>
          <p:cNvSpPr>
            <a:spLocks noGrp="1"/>
          </p:cNvSpPr>
          <p:nvPr>
            <p:ph type="sldNum" sz="quarter" idx="10"/>
          </p:nvPr>
        </p:nvSpPr>
        <p:spPr/>
        <p:txBody>
          <a:bodyPr/>
          <a:lstStyle/>
          <a:p>
            <a:fld id="{2E5AC0D0-4FA6-4A5E-8CAF-9D88787D46EB}" type="slidenum">
              <a:rPr lang="nl-NL" smtClean="0"/>
              <a:t>5</a:t>
            </a:fld>
            <a:endParaRPr lang="nl-NL"/>
          </a:p>
        </p:txBody>
      </p:sp>
    </p:spTree>
    <p:extLst>
      <p:ext uri="{BB962C8B-B14F-4D97-AF65-F5344CB8AC3E}">
        <p14:creationId xmlns:p14="http://schemas.microsoft.com/office/powerpoint/2010/main" val="3235412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Pieter Goudswaard kan niet aanwezig zijn.</a:t>
            </a:r>
          </a:p>
          <a:p>
            <a:r>
              <a:rPr lang="nl-NL" dirty="0" smtClean="0"/>
              <a:t>Wel zijn filmpje laten zien.</a:t>
            </a:r>
          </a:p>
          <a:p>
            <a:r>
              <a:rPr lang="nl-NL" dirty="0" smtClean="0"/>
              <a:t>En informeren dat </a:t>
            </a:r>
          </a:p>
          <a:p>
            <a:endParaRPr lang="nl-NL" dirty="0" smtClean="0"/>
          </a:p>
          <a:p>
            <a:endParaRPr lang="nl-NL" dirty="0" smtClean="0"/>
          </a:p>
          <a:p>
            <a:r>
              <a:rPr lang="nl-NL" dirty="0" smtClean="0"/>
              <a:t>MVO</a:t>
            </a:r>
            <a:r>
              <a:rPr lang="nl-NL" baseline="0" dirty="0" smtClean="0"/>
              <a:t> Nederland en Samen tegen voedselverspilling gaan samen aan de slag om voedselverspilling tegen te gaan.</a:t>
            </a:r>
          </a:p>
          <a:p>
            <a:r>
              <a:rPr lang="nl-NL" baseline="0" dirty="0" smtClean="0"/>
              <a:t>Deze challenge is gericht op groente en fruit en een goedwerkende marktplaats.</a:t>
            </a:r>
          </a:p>
          <a:p>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2E5AC0D0-4FA6-4A5E-8CAF-9D88787D46EB}" type="slidenum">
              <a:rPr lang="nl-NL" smtClean="0"/>
              <a:t>6</a:t>
            </a:fld>
            <a:endParaRPr lang="nl-NL"/>
          </a:p>
        </p:txBody>
      </p:sp>
    </p:spTree>
    <p:extLst>
      <p:ext uri="{BB962C8B-B14F-4D97-AF65-F5344CB8AC3E}">
        <p14:creationId xmlns:p14="http://schemas.microsoft.com/office/powerpoint/2010/main" val="3155674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Huibert de Leede is projectleider bij</a:t>
            </a:r>
            <a:r>
              <a:rPr lang="nl-NL" baseline="0" dirty="0" smtClean="0"/>
              <a:t> de stichting Samen tegen Voedselverspilling. Leuke vent. </a:t>
            </a:r>
          </a:p>
          <a:p>
            <a:endParaRPr lang="nl-NL" baseline="0" dirty="0" smtClean="0"/>
          </a:p>
          <a:p>
            <a:r>
              <a:rPr lang="nl-NL" baseline="0" dirty="0" smtClean="0"/>
              <a:t>Graag interview</a:t>
            </a:r>
          </a:p>
          <a:p>
            <a:endParaRPr lang="nl-NL" baseline="0" dirty="0" smtClean="0"/>
          </a:p>
          <a:p>
            <a:r>
              <a:rPr lang="nl-NL" baseline="0" dirty="0" smtClean="0"/>
              <a:t>Challenge gaat om het zoeken van nieuwe manieren en </a:t>
            </a:r>
            <a:r>
              <a:rPr lang="nl-NL" baseline="0" dirty="0" err="1" smtClean="0"/>
              <a:t>verdienmodelen</a:t>
            </a:r>
            <a:r>
              <a:rPr lang="nl-NL" baseline="0" dirty="0" smtClean="0"/>
              <a:t> van reststromen van vis</a:t>
            </a:r>
            <a:endParaRPr lang="nl-NL" dirty="0"/>
          </a:p>
        </p:txBody>
      </p:sp>
      <p:sp>
        <p:nvSpPr>
          <p:cNvPr id="4" name="Tijdelijke aanduiding voor dianummer 3"/>
          <p:cNvSpPr>
            <a:spLocks noGrp="1"/>
          </p:cNvSpPr>
          <p:nvPr>
            <p:ph type="sldNum" sz="quarter" idx="10"/>
          </p:nvPr>
        </p:nvSpPr>
        <p:spPr/>
        <p:txBody>
          <a:bodyPr/>
          <a:lstStyle/>
          <a:p>
            <a:fld id="{2E5AC0D0-4FA6-4A5E-8CAF-9D88787D46EB}" type="slidenum">
              <a:rPr lang="nl-NL" smtClean="0"/>
              <a:t>7</a:t>
            </a:fld>
            <a:endParaRPr lang="nl-NL"/>
          </a:p>
        </p:txBody>
      </p:sp>
    </p:spTree>
    <p:extLst>
      <p:ext uri="{BB962C8B-B14F-4D97-AF65-F5344CB8AC3E}">
        <p14:creationId xmlns:p14="http://schemas.microsoft.com/office/powerpoint/2010/main" val="182137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Lou Heijnen werkt bij de Stichting en tevens</a:t>
            </a:r>
            <a:r>
              <a:rPr lang="nl-NL" baseline="0" dirty="0" smtClean="0"/>
              <a:t> bij Oerlemans </a:t>
            </a:r>
          </a:p>
          <a:p>
            <a:endParaRPr lang="nl-NL" baseline="0" dirty="0" smtClean="0"/>
          </a:p>
          <a:p>
            <a:endParaRPr lang="nl-NL" baseline="0" dirty="0" smtClean="0"/>
          </a:p>
          <a:p>
            <a:r>
              <a:rPr lang="nl-NL" baseline="0" dirty="0" smtClean="0"/>
              <a:t>Challenge: </a:t>
            </a:r>
          </a:p>
          <a:p>
            <a:r>
              <a:rPr lang="nl-NL" baseline="0" dirty="0" smtClean="0"/>
              <a:t>De vraag is dan ook: Hoe kunnen we op een andere manier toch een gezond gewas telen, met een goed saldo, zodat de teelt voor het Nederlandse bouwplan behouden kan worden.</a:t>
            </a:r>
          </a:p>
          <a:p>
            <a:r>
              <a:rPr lang="nl-NL" baseline="0" dirty="0" smtClean="0"/>
              <a:t>Alternatieven om te voorkomen dat het gewas wordt aangetast?</a:t>
            </a:r>
          </a:p>
          <a:p>
            <a:r>
              <a:rPr lang="nl-NL" baseline="0" dirty="0" smtClean="0"/>
              <a:t>Mogelijke oplossingen om dit insect te bestrijden? (technisch, geur, ???)</a:t>
            </a:r>
          </a:p>
          <a:p>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2E5AC0D0-4FA6-4A5E-8CAF-9D88787D46EB}" type="slidenum">
              <a:rPr lang="nl-NL" smtClean="0"/>
              <a:t>8</a:t>
            </a:fld>
            <a:endParaRPr lang="nl-NL"/>
          </a:p>
        </p:txBody>
      </p:sp>
    </p:spTree>
    <p:extLst>
      <p:ext uri="{BB962C8B-B14F-4D97-AF65-F5344CB8AC3E}">
        <p14:creationId xmlns:p14="http://schemas.microsoft.com/office/powerpoint/2010/main" val="2454876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Stan </a:t>
            </a:r>
            <a:r>
              <a:rPr lang="nl-NL" dirty="0" err="1" smtClean="0"/>
              <a:t>Gloudemans</a:t>
            </a:r>
            <a:r>
              <a:rPr lang="nl-NL" baseline="0" dirty="0" smtClean="0"/>
              <a:t> ken ik niet</a:t>
            </a:r>
          </a:p>
          <a:p>
            <a:endParaRPr lang="nl-NL" baseline="0" dirty="0" smtClean="0"/>
          </a:p>
          <a:p>
            <a:r>
              <a:rPr lang="nl-NL" baseline="0" dirty="0" smtClean="0"/>
              <a:t>Zij willen een mobiele basisvoorziening voor varkenshouderij op flexibele locaties</a:t>
            </a:r>
            <a:endParaRPr lang="nl-NL" dirty="0"/>
          </a:p>
        </p:txBody>
      </p:sp>
      <p:sp>
        <p:nvSpPr>
          <p:cNvPr id="4" name="Tijdelijke aanduiding voor dianummer 3"/>
          <p:cNvSpPr>
            <a:spLocks noGrp="1"/>
          </p:cNvSpPr>
          <p:nvPr>
            <p:ph type="sldNum" sz="quarter" idx="10"/>
          </p:nvPr>
        </p:nvSpPr>
        <p:spPr/>
        <p:txBody>
          <a:bodyPr/>
          <a:lstStyle/>
          <a:p>
            <a:fld id="{2E5AC0D0-4FA6-4A5E-8CAF-9D88787D46EB}" type="slidenum">
              <a:rPr lang="nl-NL" smtClean="0"/>
              <a:t>9</a:t>
            </a:fld>
            <a:endParaRPr lang="nl-NL"/>
          </a:p>
        </p:txBody>
      </p:sp>
    </p:spTree>
    <p:extLst>
      <p:ext uri="{BB962C8B-B14F-4D97-AF65-F5344CB8AC3E}">
        <p14:creationId xmlns:p14="http://schemas.microsoft.com/office/powerpoint/2010/main" val="1438424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smtClean="0"/>
              <a:t>Klik om de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A93C1CF5-961E-486D-A5CF-62100E93E8E7}" type="datetimeFigureOut">
              <a:rPr lang="nl-NL" smtClean="0"/>
              <a:t>29-10-19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6A70B2A-A003-46CD-BE78-CCBA843A4658}" type="slidenum">
              <a:rPr lang="nl-NL" smtClean="0"/>
              <a:t>‹nr.›</a:t>
            </a:fld>
            <a:endParaRPr lang="nl-NL"/>
          </a:p>
        </p:txBody>
      </p:sp>
    </p:spTree>
    <p:extLst>
      <p:ext uri="{BB962C8B-B14F-4D97-AF65-F5344CB8AC3E}">
        <p14:creationId xmlns:p14="http://schemas.microsoft.com/office/powerpoint/2010/main" val="1301749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A93C1CF5-961E-486D-A5CF-62100E93E8E7}" type="datetimeFigureOut">
              <a:rPr lang="nl-NL" smtClean="0"/>
              <a:t>29-10-19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6A70B2A-A003-46CD-BE78-CCBA843A4658}" type="slidenum">
              <a:rPr lang="nl-NL" smtClean="0"/>
              <a:t>‹nr.›</a:t>
            </a:fld>
            <a:endParaRPr lang="nl-NL"/>
          </a:p>
        </p:txBody>
      </p:sp>
    </p:spTree>
    <p:extLst>
      <p:ext uri="{BB962C8B-B14F-4D97-AF65-F5344CB8AC3E}">
        <p14:creationId xmlns:p14="http://schemas.microsoft.com/office/powerpoint/2010/main" val="1280934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A93C1CF5-961E-486D-A5CF-62100E93E8E7}" type="datetimeFigureOut">
              <a:rPr lang="nl-NL" smtClean="0"/>
              <a:t>29-10-19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6A70B2A-A003-46CD-BE78-CCBA843A4658}" type="slidenum">
              <a:rPr lang="nl-NL" smtClean="0"/>
              <a:t>‹nr.›</a:t>
            </a:fld>
            <a:endParaRPr lang="nl-NL"/>
          </a:p>
        </p:txBody>
      </p:sp>
    </p:spTree>
    <p:extLst>
      <p:ext uri="{BB962C8B-B14F-4D97-AF65-F5344CB8AC3E}">
        <p14:creationId xmlns:p14="http://schemas.microsoft.com/office/powerpoint/2010/main" val="2226965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025"/>
            </a:lvl1pPr>
          </a:lstStyle>
          <a:p>
            <a:r>
              <a:rPr lang="nl-NL"/>
              <a:t>Klik om de stijl te bewerken</a:t>
            </a:r>
            <a:endParaRPr lang="nl-NL" dirty="0"/>
          </a:p>
        </p:txBody>
      </p:sp>
      <p:sp>
        <p:nvSpPr>
          <p:cNvPr id="3" name="Tijdelijke aanduiding voor tekst 2"/>
          <p:cNvSpPr>
            <a:spLocks noGrp="1"/>
          </p:cNvSpPr>
          <p:nvPr>
            <p:ph type="body" idx="1"/>
          </p:nvPr>
        </p:nvSpPr>
        <p:spPr/>
        <p:txBody>
          <a:bodyPr/>
          <a:lstStyle>
            <a:lvl1pPr>
              <a:defRPr sz="1688"/>
            </a:lvl1pPr>
            <a:lvl2pPr>
              <a:defRPr sz="1350"/>
            </a:lvl2pPr>
            <a:lvl3pPr>
              <a:defRPr sz="1350"/>
            </a:lvl3pPr>
            <a:lvl4pPr>
              <a:defRPr sz="1350"/>
            </a:lvl4pPr>
            <a:lvl5pPr>
              <a:defRPr sz="135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F2FBEA04-0645-4121-8F5A-84FCB4ED17B3}" type="datetimeFigureOut">
              <a:rPr lang="nl-NL" smtClean="0"/>
              <a:t>29-10-19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5DEE765-2638-4B82-B895-6CF80951B63B}" type="slidenum">
              <a:rPr lang="nl-NL" smtClean="0"/>
              <a:t>‹nr.›</a:t>
            </a:fld>
            <a:endParaRPr lang="nl-NL"/>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6000"/>
            <a:ext cx="2267594" cy="380307"/>
          </a:xfrm>
          <a:prstGeom prst="rect">
            <a:avLst/>
          </a:prstGeom>
        </p:spPr>
      </p:pic>
    </p:spTree>
    <p:extLst>
      <p:ext uri="{BB962C8B-B14F-4D97-AF65-F5344CB8AC3E}">
        <p14:creationId xmlns:p14="http://schemas.microsoft.com/office/powerpoint/2010/main" val="3694174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A93C1CF5-961E-486D-A5CF-62100E93E8E7}" type="datetimeFigureOut">
              <a:rPr lang="nl-NL" smtClean="0"/>
              <a:t>29-10-19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6A70B2A-A003-46CD-BE78-CCBA843A4658}" type="slidenum">
              <a:rPr lang="nl-NL" smtClean="0"/>
              <a:t>‹nr.›</a:t>
            </a:fld>
            <a:endParaRPr lang="nl-NL"/>
          </a:p>
        </p:txBody>
      </p:sp>
    </p:spTree>
    <p:extLst>
      <p:ext uri="{BB962C8B-B14F-4D97-AF65-F5344CB8AC3E}">
        <p14:creationId xmlns:p14="http://schemas.microsoft.com/office/powerpoint/2010/main" val="372819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smtClean="0"/>
              <a:t>Klik om de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A93C1CF5-961E-486D-A5CF-62100E93E8E7}" type="datetimeFigureOut">
              <a:rPr lang="nl-NL" smtClean="0"/>
              <a:t>29-10-19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6A70B2A-A003-46CD-BE78-CCBA843A4658}" type="slidenum">
              <a:rPr lang="nl-NL" smtClean="0"/>
              <a:t>‹nr.›</a:t>
            </a:fld>
            <a:endParaRPr lang="nl-NL"/>
          </a:p>
        </p:txBody>
      </p:sp>
    </p:spTree>
    <p:extLst>
      <p:ext uri="{BB962C8B-B14F-4D97-AF65-F5344CB8AC3E}">
        <p14:creationId xmlns:p14="http://schemas.microsoft.com/office/powerpoint/2010/main" val="2979687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A93C1CF5-961E-486D-A5CF-62100E93E8E7}" type="datetimeFigureOut">
              <a:rPr lang="nl-NL" smtClean="0"/>
              <a:t>29-10-19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6A70B2A-A003-46CD-BE78-CCBA843A4658}" type="slidenum">
              <a:rPr lang="nl-NL" smtClean="0"/>
              <a:t>‹nr.›</a:t>
            </a:fld>
            <a:endParaRPr lang="nl-NL"/>
          </a:p>
        </p:txBody>
      </p:sp>
    </p:spTree>
    <p:extLst>
      <p:ext uri="{BB962C8B-B14F-4D97-AF65-F5344CB8AC3E}">
        <p14:creationId xmlns:p14="http://schemas.microsoft.com/office/powerpoint/2010/main" val="2554281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629842" y="2505075"/>
            <a:ext cx="3868340"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A93C1CF5-961E-486D-A5CF-62100E93E8E7}" type="datetimeFigureOut">
              <a:rPr lang="nl-NL" smtClean="0"/>
              <a:t>29-10-19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D6A70B2A-A003-46CD-BE78-CCBA843A4658}" type="slidenum">
              <a:rPr lang="nl-NL" smtClean="0"/>
              <a:t>‹nr.›</a:t>
            </a:fld>
            <a:endParaRPr lang="nl-NL"/>
          </a:p>
        </p:txBody>
      </p:sp>
    </p:spTree>
    <p:extLst>
      <p:ext uri="{BB962C8B-B14F-4D97-AF65-F5344CB8AC3E}">
        <p14:creationId xmlns:p14="http://schemas.microsoft.com/office/powerpoint/2010/main" val="3041957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A93C1CF5-961E-486D-A5CF-62100E93E8E7}" type="datetimeFigureOut">
              <a:rPr lang="nl-NL" smtClean="0"/>
              <a:t>29-10-19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D6A70B2A-A003-46CD-BE78-CCBA843A4658}" type="slidenum">
              <a:rPr lang="nl-NL" smtClean="0"/>
              <a:t>‹nr.›</a:t>
            </a:fld>
            <a:endParaRPr lang="nl-NL"/>
          </a:p>
        </p:txBody>
      </p:sp>
    </p:spTree>
    <p:extLst>
      <p:ext uri="{BB962C8B-B14F-4D97-AF65-F5344CB8AC3E}">
        <p14:creationId xmlns:p14="http://schemas.microsoft.com/office/powerpoint/2010/main" val="2827980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3C1CF5-961E-486D-A5CF-62100E93E8E7}" type="datetimeFigureOut">
              <a:rPr lang="nl-NL" smtClean="0"/>
              <a:t>29-10-19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D6A70B2A-A003-46CD-BE78-CCBA843A4658}" type="slidenum">
              <a:rPr lang="nl-NL" smtClean="0"/>
              <a:t>‹nr.›</a:t>
            </a:fld>
            <a:endParaRPr lang="nl-NL"/>
          </a:p>
        </p:txBody>
      </p:sp>
    </p:spTree>
    <p:extLst>
      <p:ext uri="{BB962C8B-B14F-4D97-AF65-F5344CB8AC3E}">
        <p14:creationId xmlns:p14="http://schemas.microsoft.com/office/powerpoint/2010/main" val="3746779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smtClean="0"/>
              <a:t>Klik om de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A93C1CF5-961E-486D-A5CF-62100E93E8E7}" type="datetimeFigureOut">
              <a:rPr lang="nl-NL" smtClean="0"/>
              <a:t>29-10-19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6A70B2A-A003-46CD-BE78-CCBA843A4658}" type="slidenum">
              <a:rPr lang="nl-NL" smtClean="0"/>
              <a:t>‹nr.›</a:t>
            </a:fld>
            <a:endParaRPr lang="nl-NL"/>
          </a:p>
        </p:txBody>
      </p:sp>
    </p:spTree>
    <p:extLst>
      <p:ext uri="{BB962C8B-B14F-4D97-AF65-F5344CB8AC3E}">
        <p14:creationId xmlns:p14="http://schemas.microsoft.com/office/powerpoint/2010/main" val="1621940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A93C1CF5-961E-486D-A5CF-62100E93E8E7}" type="datetimeFigureOut">
              <a:rPr lang="nl-NL" smtClean="0"/>
              <a:t>29-10-19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6A70B2A-A003-46CD-BE78-CCBA843A4658}" type="slidenum">
              <a:rPr lang="nl-NL" smtClean="0"/>
              <a:t>‹nr.›</a:t>
            </a:fld>
            <a:endParaRPr lang="nl-NL"/>
          </a:p>
        </p:txBody>
      </p:sp>
    </p:spTree>
    <p:extLst>
      <p:ext uri="{BB962C8B-B14F-4D97-AF65-F5344CB8AC3E}">
        <p14:creationId xmlns:p14="http://schemas.microsoft.com/office/powerpoint/2010/main" val="24239101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3C1CF5-961E-486D-A5CF-62100E93E8E7}" type="datetimeFigureOut">
              <a:rPr lang="nl-NL" smtClean="0"/>
              <a:t>29-10-19</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A70B2A-A003-46CD-BE78-CCBA843A4658}" type="slidenum">
              <a:rPr lang="nl-NL" smtClean="0"/>
              <a:t>‹nr.›</a:t>
            </a:fld>
            <a:endParaRPr lang="nl-NL"/>
          </a:p>
        </p:txBody>
      </p:sp>
    </p:spTree>
    <p:extLst>
      <p:ext uri="{BB962C8B-B14F-4D97-AF65-F5344CB8AC3E}">
        <p14:creationId xmlns:p14="http://schemas.microsoft.com/office/powerpoint/2010/main" val="2484387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9.png"/><Relationship Id="rId5" Type="http://schemas.openxmlformats.org/officeDocument/2006/relationships/slide" Target="slide2.xml"/><Relationship Id="rId6"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1.png"/><Relationship Id="rId5"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1" Type="http://schemas.openxmlformats.org/officeDocument/2006/relationships/slide" Target="slide9.xml"/><Relationship Id="rId12" Type="http://schemas.openxmlformats.org/officeDocument/2006/relationships/image" Target="../media/image2.png"/><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slide" Target="slide4.xml"/><Relationship Id="rId4" Type="http://schemas.openxmlformats.org/officeDocument/2006/relationships/slide" Target="slide6.xml"/><Relationship Id="rId5" Type="http://schemas.openxmlformats.org/officeDocument/2006/relationships/slide" Target="slide14.xml"/><Relationship Id="rId6" Type="http://schemas.openxmlformats.org/officeDocument/2006/relationships/slide" Target="slide13.xml"/><Relationship Id="rId7" Type="http://schemas.openxmlformats.org/officeDocument/2006/relationships/slide" Target="slide7.xml"/><Relationship Id="rId8" Type="http://schemas.openxmlformats.org/officeDocument/2006/relationships/slide" Target="slide11.xml"/><Relationship Id="rId9" Type="http://schemas.openxmlformats.org/officeDocument/2006/relationships/slide" Target="slide3.xml"/><Relationship Id="rId10" Type="http://schemas.openxmlformats.org/officeDocument/2006/relationships/slide" Target="slide5.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hyperlink" Target="https://www.brabant.nl/Subsites/Innovationmakersagrifood/Challengers/Marel" TargetMode="External"/><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2.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5.png"/><Relationship Id="rId5"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6.png"/><Relationship Id="rId5"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267175" cy="2152185"/>
          </a:xfrm>
        </p:spPr>
      </p:pic>
      <p:grpSp>
        <p:nvGrpSpPr>
          <p:cNvPr id="5" name="Groep 4"/>
          <p:cNvGrpSpPr/>
          <p:nvPr/>
        </p:nvGrpSpPr>
        <p:grpSpPr>
          <a:xfrm>
            <a:off x="396040" y="3370942"/>
            <a:ext cx="8475091" cy="2848166"/>
            <a:chOff x="424075" y="1918567"/>
            <a:chExt cx="8475091" cy="2848166"/>
          </a:xfrm>
        </p:grpSpPr>
        <p:pic>
          <p:nvPicPr>
            <p:cNvPr id="7" name="Afbeelding 6"/>
            <p:cNvPicPr>
              <a:picLocks noChangeAspect="1"/>
            </p:cNvPicPr>
            <p:nvPr/>
          </p:nvPicPr>
          <p:blipFill>
            <a:blip r:embed="rId4"/>
            <a:stretch>
              <a:fillRect/>
            </a:stretch>
          </p:blipFill>
          <p:spPr>
            <a:xfrm>
              <a:off x="424075" y="1969256"/>
              <a:ext cx="2643368" cy="915813"/>
            </a:xfrm>
            <a:prstGeom prst="rect">
              <a:avLst/>
            </a:prstGeom>
          </p:spPr>
        </p:pic>
        <p:pic>
          <p:nvPicPr>
            <p:cNvPr id="8" name="Afbeelding 7"/>
            <p:cNvPicPr>
              <a:picLocks noChangeAspect="1"/>
            </p:cNvPicPr>
            <p:nvPr/>
          </p:nvPicPr>
          <p:blipFill>
            <a:blip r:embed="rId5"/>
            <a:stretch>
              <a:fillRect/>
            </a:stretch>
          </p:blipFill>
          <p:spPr>
            <a:xfrm>
              <a:off x="6892944" y="1918567"/>
              <a:ext cx="2006222" cy="1507902"/>
            </a:xfrm>
            <a:prstGeom prst="rect">
              <a:avLst/>
            </a:prstGeom>
          </p:spPr>
        </p:pic>
        <p:pic>
          <p:nvPicPr>
            <p:cNvPr id="9" name="Afbeelding 8"/>
            <p:cNvPicPr>
              <a:picLocks noChangeAspect="1"/>
            </p:cNvPicPr>
            <p:nvPr/>
          </p:nvPicPr>
          <p:blipFill>
            <a:blip r:embed="rId6"/>
            <a:stretch>
              <a:fillRect/>
            </a:stretch>
          </p:blipFill>
          <p:spPr>
            <a:xfrm>
              <a:off x="3737971" y="1920809"/>
              <a:ext cx="1680882" cy="1005312"/>
            </a:xfrm>
            <a:prstGeom prst="rect">
              <a:avLst/>
            </a:prstGeom>
          </p:spPr>
        </p:pic>
        <p:pic>
          <p:nvPicPr>
            <p:cNvPr id="10" name="Afbeelding 9"/>
            <p:cNvPicPr>
              <a:picLocks noChangeAspect="1"/>
            </p:cNvPicPr>
            <p:nvPr/>
          </p:nvPicPr>
          <p:blipFill>
            <a:blip r:embed="rId7"/>
            <a:stretch>
              <a:fillRect/>
            </a:stretch>
          </p:blipFill>
          <p:spPr>
            <a:xfrm>
              <a:off x="436631" y="3424599"/>
              <a:ext cx="2358662" cy="1342134"/>
            </a:xfrm>
            <a:prstGeom prst="rect">
              <a:avLst/>
            </a:prstGeom>
          </p:spPr>
        </p:pic>
        <p:pic>
          <p:nvPicPr>
            <p:cNvPr id="11" name="Afbeelding 10"/>
            <p:cNvPicPr>
              <a:picLocks noChangeAspect="1"/>
            </p:cNvPicPr>
            <p:nvPr/>
          </p:nvPicPr>
          <p:blipFill>
            <a:blip r:embed="rId8"/>
            <a:stretch>
              <a:fillRect/>
            </a:stretch>
          </p:blipFill>
          <p:spPr>
            <a:xfrm>
              <a:off x="3657304" y="3344892"/>
              <a:ext cx="2008633" cy="1421841"/>
            </a:xfrm>
            <a:prstGeom prst="rect">
              <a:avLst/>
            </a:prstGeom>
          </p:spPr>
        </p:pic>
      </p:grpSp>
      <p:pic>
        <p:nvPicPr>
          <p:cNvPr id="2" name="Afbeelding 1"/>
          <p:cNvPicPr>
            <a:picLocks noChangeAspect="1"/>
          </p:cNvPicPr>
          <p:nvPr/>
        </p:nvPicPr>
        <p:blipFill>
          <a:blip r:embed="rId9"/>
          <a:stretch>
            <a:fillRect/>
          </a:stretch>
        </p:blipFill>
        <p:spPr>
          <a:xfrm>
            <a:off x="6462961" y="4797267"/>
            <a:ext cx="2441254" cy="1220627"/>
          </a:xfrm>
          <a:prstGeom prst="rect">
            <a:avLst/>
          </a:prstGeom>
        </p:spPr>
      </p:pic>
    </p:spTree>
    <p:extLst>
      <p:ext uri="{BB962C8B-B14F-4D97-AF65-F5344CB8AC3E}">
        <p14:creationId xmlns:p14="http://schemas.microsoft.com/office/powerpoint/2010/main" val="15334568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267175" cy="2152185"/>
          </a:xfrm>
        </p:spPr>
      </p:pic>
      <p:pic>
        <p:nvPicPr>
          <p:cNvPr id="3" name="Afbeelding 2"/>
          <p:cNvPicPr>
            <a:picLocks noChangeAspect="1"/>
          </p:cNvPicPr>
          <p:nvPr/>
        </p:nvPicPr>
        <p:blipFill>
          <a:blip r:embed="rId4"/>
          <a:stretch>
            <a:fillRect/>
          </a:stretch>
        </p:blipFill>
        <p:spPr>
          <a:xfrm>
            <a:off x="2174533" y="2700337"/>
            <a:ext cx="4383170" cy="2941338"/>
          </a:xfrm>
          <a:prstGeom prst="rect">
            <a:avLst/>
          </a:prstGeom>
        </p:spPr>
      </p:pic>
      <p:sp>
        <p:nvSpPr>
          <p:cNvPr id="5" name="Pijl-links 4">
            <a:hlinkClick r:id="rId5" action="ppaction://hlinksldjump"/>
          </p:cNvPr>
          <p:cNvSpPr/>
          <p:nvPr/>
        </p:nvSpPr>
        <p:spPr>
          <a:xfrm>
            <a:off x="8150428" y="6120010"/>
            <a:ext cx="729843" cy="67111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Stroomdiagram: Verbindingslijn 6"/>
          <p:cNvSpPr/>
          <p:nvPr/>
        </p:nvSpPr>
        <p:spPr>
          <a:xfrm>
            <a:off x="171450" y="6226969"/>
            <a:ext cx="457200" cy="457200"/>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524560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267175" cy="2152185"/>
          </a:xfrm>
        </p:spPr>
      </p:pic>
      <p:sp>
        <p:nvSpPr>
          <p:cNvPr id="6" name="Pijl-links 5">
            <a:hlinkClick r:id="rId4" action="ppaction://hlinksldjump"/>
          </p:cNvPr>
          <p:cNvSpPr/>
          <p:nvPr/>
        </p:nvSpPr>
        <p:spPr>
          <a:xfrm>
            <a:off x="8150428" y="6120010"/>
            <a:ext cx="729843" cy="67111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tangle 2"/>
          <p:cNvSpPr/>
          <p:nvPr/>
        </p:nvSpPr>
        <p:spPr>
          <a:xfrm>
            <a:off x="2646217" y="3214768"/>
            <a:ext cx="3269673" cy="1842659"/>
          </a:xfrm>
          <a:prstGeom prst="rect">
            <a:avLst/>
          </a:prstGeom>
          <a:solidFill>
            <a:srgbClr val="00A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i="1" dirty="0" err="1" smtClean="0"/>
              <a:t>Healty</a:t>
            </a:r>
            <a:r>
              <a:rPr lang="en-US" sz="4400" i="1" dirty="0" smtClean="0"/>
              <a:t> Fridge</a:t>
            </a:r>
            <a:endParaRPr lang="en-US" sz="4400" i="1" dirty="0"/>
          </a:p>
        </p:txBody>
      </p:sp>
      <p:sp>
        <p:nvSpPr>
          <p:cNvPr id="8" name="Stroomdiagram: Verbindingslijn 7"/>
          <p:cNvSpPr/>
          <p:nvPr/>
        </p:nvSpPr>
        <p:spPr>
          <a:xfrm>
            <a:off x="171450" y="6226969"/>
            <a:ext cx="457200" cy="457200"/>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0891175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284096" y="116632"/>
            <a:ext cx="7886700" cy="788926"/>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3600" b="1" dirty="0">
                <a:solidFill>
                  <a:schemeClr val="bg1"/>
                </a:solidFill>
              </a:rPr>
              <a:t>Plug &amp; Play</a:t>
            </a:r>
            <a:endParaRPr lang="en-US" sz="2400" dirty="0">
              <a:solidFill>
                <a:schemeClr val="bg1"/>
              </a:solidFill>
            </a:endParaRPr>
          </a:p>
        </p:txBody>
      </p:sp>
      <p:pic>
        <p:nvPicPr>
          <p:cNvPr id="13314" name="Picture 2" descr="C:\Users\rene\Desktop\Fridge_Render-3455cac97fd6ec7bf23dcda1a95d3a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340768"/>
            <a:ext cx="4424082" cy="4918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17257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267175" cy="2152185"/>
          </a:xfrm>
        </p:spPr>
      </p:pic>
      <p:pic>
        <p:nvPicPr>
          <p:cNvPr id="7" name="Afbeelding 6"/>
          <p:cNvPicPr>
            <a:picLocks noChangeAspect="1"/>
          </p:cNvPicPr>
          <p:nvPr/>
        </p:nvPicPr>
        <p:blipFill>
          <a:blip r:embed="rId4"/>
          <a:stretch>
            <a:fillRect/>
          </a:stretch>
        </p:blipFill>
        <p:spPr>
          <a:xfrm>
            <a:off x="7435970" y="2688298"/>
            <a:ext cx="1530782" cy="700840"/>
          </a:xfrm>
          <a:prstGeom prst="rect">
            <a:avLst/>
          </a:prstGeom>
        </p:spPr>
      </p:pic>
      <p:sp>
        <p:nvSpPr>
          <p:cNvPr id="8" name="Pijl-links 7">
            <a:hlinkClick r:id="rId5" action="ppaction://hlinksldjump"/>
          </p:cNvPr>
          <p:cNvSpPr/>
          <p:nvPr/>
        </p:nvSpPr>
        <p:spPr>
          <a:xfrm>
            <a:off x="8150428" y="6120010"/>
            <a:ext cx="729843" cy="67111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0" name="Afbeelding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35834" y="2607469"/>
            <a:ext cx="4718918" cy="3362333"/>
          </a:xfrm>
          <a:prstGeom prst="rect">
            <a:avLst/>
          </a:prstGeom>
        </p:spPr>
      </p:pic>
    </p:spTree>
    <p:extLst>
      <p:ext uri="{BB962C8B-B14F-4D97-AF65-F5344CB8AC3E}">
        <p14:creationId xmlns:p14="http://schemas.microsoft.com/office/powerpoint/2010/main" val="373854654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267175" cy="2152185"/>
          </a:xfrm>
        </p:spPr>
      </p:pic>
      <p:pic>
        <p:nvPicPr>
          <p:cNvPr id="3" name="Afbeelding 2"/>
          <p:cNvPicPr>
            <a:picLocks noChangeAspect="1"/>
          </p:cNvPicPr>
          <p:nvPr/>
        </p:nvPicPr>
        <p:blipFill>
          <a:blip r:embed="rId4"/>
          <a:stretch>
            <a:fillRect/>
          </a:stretch>
        </p:blipFill>
        <p:spPr>
          <a:xfrm>
            <a:off x="2380892" y="2357437"/>
            <a:ext cx="3767318" cy="3767318"/>
          </a:xfrm>
          <a:prstGeom prst="rect">
            <a:avLst/>
          </a:prstGeom>
        </p:spPr>
      </p:pic>
      <p:sp>
        <p:nvSpPr>
          <p:cNvPr id="5" name="Pijl-links 4">
            <a:hlinkClick r:id="rId5" action="ppaction://hlinksldjump"/>
          </p:cNvPr>
          <p:cNvSpPr/>
          <p:nvPr/>
        </p:nvSpPr>
        <p:spPr>
          <a:xfrm>
            <a:off x="8150428" y="6120010"/>
            <a:ext cx="729843" cy="67111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Stroomdiagram: Verbindingslijn 6"/>
          <p:cNvSpPr/>
          <p:nvPr/>
        </p:nvSpPr>
        <p:spPr>
          <a:xfrm>
            <a:off x="171450" y="6226969"/>
            <a:ext cx="457200" cy="457200"/>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2037688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 name="Tijdelijke aanduiding voor inhoud 3" descr="Tijdelijke aanduiding voor inhoud 3"/>
          <p:cNvPicPr>
            <a:picLocks noChangeAspect="1"/>
          </p:cNvPicPr>
          <p:nvPr/>
        </p:nvPicPr>
        <p:blipFill>
          <a:blip r:embed="rId2">
            <a:extLst/>
          </a:blip>
          <a:stretch>
            <a:fillRect/>
          </a:stretch>
        </p:blipFill>
        <p:spPr>
          <a:xfrm>
            <a:off x="-2" y="0"/>
            <a:ext cx="9267176" cy="2152185"/>
          </a:xfrm>
          <a:prstGeom prst="rect">
            <a:avLst/>
          </a:prstGeom>
          <a:ln w="12700">
            <a:miter lim="400000"/>
          </a:ln>
        </p:spPr>
      </p:pic>
      <p:pic>
        <p:nvPicPr>
          <p:cNvPr id="220" name="TCG IDEAL Cycle NL simple I&gt;E.png" descr="TCG IDEAL Cycle NL simple I&gt;E.png"/>
          <p:cNvPicPr>
            <a:picLocks noChangeAspect="1"/>
          </p:cNvPicPr>
          <p:nvPr/>
        </p:nvPicPr>
        <p:blipFill>
          <a:blip r:embed="rId3">
            <a:extLst/>
          </a:blip>
          <a:stretch>
            <a:fillRect/>
          </a:stretch>
        </p:blipFill>
        <p:spPr>
          <a:xfrm>
            <a:off x="2217700" y="1911649"/>
            <a:ext cx="4831773" cy="4831773"/>
          </a:xfrm>
          <a:prstGeom prst="rect">
            <a:avLst/>
          </a:prstGeom>
          <a:ln w="12700">
            <a:miter lim="400000"/>
          </a:ln>
        </p:spPr>
      </p:pic>
      <p:pic>
        <p:nvPicPr>
          <p:cNvPr id="221" name="TCG LOGO George Parker transparante achtergrond.png" descr="TCG LOGO George Parker transparante achtergrond.png"/>
          <p:cNvPicPr>
            <a:picLocks noChangeAspect="1"/>
          </p:cNvPicPr>
          <p:nvPr/>
        </p:nvPicPr>
        <p:blipFill>
          <a:blip r:embed="rId4">
            <a:extLst/>
          </a:blip>
          <a:stretch>
            <a:fillRect/>
          </a:stretch>
        </p:blipFill>
        <p:spPr>
          <a:xfrm>
            <a:off x="104276" y="2284598"/>
            <a:ext cx="2262575" cy="278355"/>
          </a:xfrm>
          <a:prstGeom prst="rect">
            <a:avLst/>
          </a:prstGeom>
          <a:ln w="12700">
            <a:miter lim="400000"/>
          </a:ln>
        </p:spPr>
      </p:pic>
      <p:sp>
        <p:nvSpPr>
          <p:cNvPr id="222" name="De IDEAL Cyclus voor creatieve ontwikkeling en innovatie"/>
          <p:cNvSpPr txBox="1"/>
          <p:nvPr/>
        </p:nvSpPr>
        <p:spPr>
          <a:xfrm>
            <a:off x="1583011" y="6385745"/>
            <a:ext cx="6270202"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a:lvl1pPr>
          </a:lstStyle>
          <a:p>
            <a:r>
              <a:t>De IDEAL Cyclus voor creatieve ontwikkeling en innovatie</a:t>
            </a:r>
          </a:p>
        </p:txBody>
      </p:sp>
    </p:spTree>
    <p:extLst>
      <p:ext uri="{BB962C8B-B14F-4D97-AF65-F5344CB8AC3E}">
        <p14:creationId xmlns:p14="http://schemas.microsoft.com/office/powerpoint/2010/main" val="1933845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 name="Tijdelijke aanduiding voor inhoud 3" descr="Tijdelijke aanduiding voor inhoud 3"/>
          <p:cNvPicPr>
            <a:picLocks noChangeAspect="1"/>
          </p:cNvPicPr>
          <p:nvPr/>
        </p:nvPicPr>
        <p:blipFill>
          <a:blip r:embed="rId2">
            <a:extLst/>
          </a:blip>
          <a:stretch>
            <a:fillRect/>
          </a:stretch>
        </p:blipFill>
        <p:spPr>
          <a:xfrm>
            <a:off x="-2" y="0"/>
            <a:ext cx="9267176" cy="2152185"/>
          </a:xfrm>
          <a:prstGeom prst="rect">
            <a:avLst/>
          </a:prstGeom>
          <a:ln w="12700">
            <a:miter lim="400000"/>
          </a:ln>
        </p:spPr>
      </p:pic>
      <p:sp>
        <p:nvSpPr>
          <p:cNvPr id="225" name="De IDEAL Cyclus voor creatieve ontwikkeling en innovatie"/>
          <p:cNvSpPr txBox="1"/>
          <p:nvPr/>
        </p:nvSpPr>
        <p:spPr>
          <a:xfrm>
            <a:off x="1498485" y="2265217"/>
            <a:ext cx="6270202"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a:lvl1pPr>
          </a:lstStyle>
          <a:p>
            <a:r>
              <a:t>De IDEAL Cyclus voor creatieve ontwikkeling en innovatie</a:t>
            </a:r>
          </a:p>
        </p:txBody>
      </p:sp>
      <p:pic>
        <p:nvPicPr>
          <p:cNvPr id="226" name="TCG IDEAL TijdLijn Intentie.png" descr="TCG IDEAL TijdLijn Intentie.png"/>
          <p:cNvPicPr>
            <a:picLocks noChangeAspect="1"/>
          </p:cNvPicPr>
          <p:nvPr/>
        </p:nvPicPr>
        <p:blipFill>
          <a:blip r:embed="rId3">
            <a:extLst/>
          </a:blip>
          <a:stretch>
            <a:fillRect/>
          </a:stretch>
        </p:blipFill>
        <p:spPr>
          <a:xfrm>
            <a:off x="127000" y="3870897"/>
            <a:ext cx="8890001" cy="911088"/>
          </a:xfrm>
          <a:prstGeom prst="rect">
            <a:avLst/>
          </a:prstGeom>
          <a:ln w="12700">
            <a:miter lim="400000"/>
          </a:ln>
        </p:spPr>
      </p:pic>
      <p:pic>
        <p:nvPicPr>
          <p:cNvPr id="227" name="TCG IDEAL TijdLijn Intentie&gt;Effect.png" descr="TCG IDEAL TijdLijn Intentie&gt;Effect.png"/>
          <p:cNvPicPr>
            <a:picLocks noChangeAspect="1"/>
          </p:cNvPicPr>
          <p:nvPr/>
        </p:nvPicPr>
        <p:blipFill>
          <a:blip r:embed="rId4">
            <a:extLst/>
          </a:blip>
          <a:stretch>
            <a:fillRect/>
          </a:stretch>
        </p:blipFill>
        <p:spPr>
          <a:xfrm>
            <a:off x="127000" y="3870897"/>
            <a:ext cx="8890001" cy="900689"/>
          </a:xfrm>
          <a:prstGeom prst="rect">
            <a:avLst/>
          </a:prstGeom>
          <a:ln w="12700">
            <a:miter lim="400000"/>
          </a:ln>
        </p:spPr>
      </p:pic>
      <p:pic>
        <p:nvPicPr>
          <p:cNvPr id="228" name="TCG IDEAL TijdLijn Design.png" descr="TCG IDEAL TijdLijn Design.png"/>
          <p:cNvPicPr>
            <a:picLocks noChangeAspect="1"/>
          </p:cNvPicPr>
          <p:nvPr/>
        </p:nvPicPr>
        <p:blipFill>
          <a:blip r:embed="rId5">
            <a:extLst/>
          </a:blip>
          <a:stretch>
            <a:fillRect/>
          </a:stretch>
        </p:blipFill>
        <p:spPr>
          <a:xfrm>
            <a:off x="127000" y="3873500"/>
            <a:ext cx="8890001" cy="932518"/>
          </a:xfrm>
          <a:prstGeom prst="rect">
            <a:avLst/>
          </a:prstGeom>
          <a:ln w="12700">
            <a:miter lim="400000"/>
          </a:ln>
        </p:spPr>
      </p:pic>
      <p:sp>
        <p:nvSpPr>
          <p:cNvPr id="229" name="Van vage bedoelingen naar tastbare resultaten"/>
          <p:cNvSpPr txBox="1"/>
          <p:nvPr/>
        </p:nvSpPr>
        <p:spPr>
          <a:xfrm>
            <a:off x="2506285" y="2632922"/>
            <a:ext cx="4131430"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500" i="1"/>
            </a:lvl1pPr>
          </a:lstStyle>
          <a:p>
            <a:r>
              <a:t>Van vage bedoelingen naar tastbare resultaten</a:t>
            </a:r>
          </a:p>
        </p:txBody>
      </p:sp>
      <p:pic>
        <p:nvPicPr>
          <p:cNvPr id="230" name="TCG IDEAL TijdLijn Essentie.png" descr="TCG IDEAL TijdLijn Essentie.png"/>
          <p:cNvPicPr>
            <a:picLocks noChangeAspect="1"/>
          </p:cNvPicPr>
          <p:nvPr/>
        </p:nvPicPr>
        <p:blipFill>
          <a:blip r:embed="rId6">
            <a:extLst/>
          </a:blip>
          <a:stretch>
            <a:fillRect/>
          </a:stretch>
        </p:blipFill>
        <p:spPr>
          <a:xfrm>
            <a:off x="127000" y="3873500"/>
            <a:ext cx="8890001" cy="1341757"/>
          </a:xfrm>
          <a:prstGeom prst="rect">
            <a:avLst/>
          </a:prstGeom>
          <a:ln w="12700">
            <a:miter lim="400000"/>
          </a:ln>
        </p:spPr>
      </p:pic>
      <p:pic>
        <p:nvPicPr>
          <p:cNvPr id="231" name="TCG IDEAL TijdLijn Essentie-Actie.png" descr="TCG IDEAL TijdLijn Essentie-Actie.png"/>
          <p:cNvPicPr>
            <a:picLocks noChangeAspect="1"/>
          </p:cNvPicPr>
          <p:nvPr/>
        </p:nvPicPr>
        <p:blipFill>
          <a:blip r:embed="rId7">
            <a:extLst/>
          </a:blip>
          <a:stretch>
            <a:fillRect/>
          </a:stretch>
        </p:blipFill>
        <p:spPr>
          <a:xfrm>
            <a:off x="126999" y="3873500"/>
            <a:ext cx="8890001" cy="1709086"/>
          </a:xfrm>
          <a:prstGeom prst="rect">
            <a:avLst/>
          </a:prstGeom>
          <a:ln w="12700">
            <a:miter lim="400000"/>
          </a:ln>
        </p:spPr>
      </p:pic>
      <p:pic>
        <p:nvPicPr>
          <p:cNvPr id="232" name="TCG IDEAL TijdLijn Leren.png" descr="TCG IDEAL TijdLijn Leren.png"/>
          <p:cNvPicPr>
            <a:picLocks noChangeAspect="1"/>
          </p:cNvPicPr>
          <p:nvPr/>
        </p:nvPicPr>
        <p:blipFill>
          <a:blip r:embed="rId8">
            <a:extLst/>
          </a:blip>
          <a:stretch>
            <a:fillRect/>
          </a:stretch>
        </p:blipFill>
        <p:spPr>
          <a:xfrm>
            <a:off x="127000" y="3873500"/>
            <a:ext cx="8890001" cy="1750541"/>
          </a:xfrm>
          <a:prstGeom prst="rect">
            <a:avLst/>
          </a:prstGeom>
          <a:ln w="12700">
            <a:miter lim="400000"/>
          </a:ln>
        </p:spPr>
      </p:pic>
    </p:spTree>
    <p:extLst>
      <p:ext uri="{BB962C8B-B14F-4D97-AF65-F5344CB8AC3E}">
        <p14:creationId xmlns:p14="http://schemas.microsoft.com/office/powerpoint/2010/main" val="3872710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226"/>
                                        </p:tgtEl>
                                        <p:attrNameLst>
                                          <p:attrName>style.visibility</p:attrName>
                                        </p:attrNameLst>
                                      </p:cBhvr>
                                      <p:to>
                                        <p:strVal val="visible"/>
                                      </p:to>
                                    </p:set>
                                    <p:animEffect transition="in" filter="dissolve">
                                      <p:cBhvr>
                                        <p:cTn id="7" dur="1000"/>
                                        <p:tgtEl>
                                          <p:spTgt spid="2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fill="hold" grpId="1" nodeType="clickEffect">
                                  <p:stCondLst>
                                    <p:cond delay="0"/>
                                  </p:stCondLst>
                                  <p:iterate>
                                    <p:tmAbs val="0"/>
                                  </p:iterate>
                                  <p:childTnLst>
                                    <p:animEffect transition="out" filter="dissolve">
                                      <p:cBhvr>
                                        <p:cTn id="11" dur="1000" fill="hold"/>
                                        <p:tgtEl>
                                          <p:spTgt spid="226"/>
                                        </p:tgtEl>
                                      </p:cBhvr>
                                    </p:animEffect>
                                    <p:set>
                                      <p:cBhvr>
                                        <p:cTn id="12" fill="hold">
                                          <p:stCondLst>
                                            <p:cond delay="999"/>
                                          </p:stCondLst>
                                        </p:cTn>
                                        <p:tgtEl>
                                          <p:spTgt spid="226"/>
                                        </p:tgtEl>
                                        <p:attrNameLst>
                                          <p:attrName>style.visibility</p:attrName>
                                        </p:attrNameLst>
                                      </p:cBhvr>
                                      <p:to>
                                        <p:strVal val="hidden"/>
                                      </p:to>
                                    </p:set>
                                  </p:childTnLst>
                                </p:cTn>
                              </p:par>
                            </p:childTnLst>
                          </p:cTn>
                        </p:par>
                        <p:par>
                          <p:cTn id="13" fill="hold">
                            <p:stCondLst>
                              <p:cond delay="1000"/>
                            </p:stCondLst>
                            <p:childTnLst>
                              <p:par>
                                <p:cTn id="14" presetID="9" presetClass="entr" fill="hold" grpId="0" nodeType="afterEffect">
                                  <p:stCondLst>
                                    <p:cond delay="0"/>
                                  </p:stCondLst>
                                  <p:iterate>
                                    <p:tmAbs val="0"/>
                                  </p:iterate>
                                  <p:childTnLst>
                                    <p:set>
                                      <p:cBhvr>
                                        <p:cTn id="15" fill="hold"/>
                                        <p:tgtEl>
                                          <p:spTgt spid="227"/>
                                        </p:tgtEl>
                                        <p:attrNameLst>
                                          <p:attrName>style.visibility</p:attrName>
                                        </p:attrNameLst>
                                      </p:cBhvr>
                                      <p:to>
                                        <p:strVal val="visible"/>
                                      </p:to>
                                    </p:set>
                                    <p:animEffect transition="in" filter="dissolve">
                                      <p:cBhvr>
                                        <p:cTn id="16" dur="1000"/>
                                        <p:tgtEl>
                                          <p:spTgt spid="22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xit" fill="hold" grpId="1" nodeType="clickEffect">
                                  <p:stCondLst>
                                    <p:cond delay="0"/>
                                  </p:stCondLst>
                                  <p:iterate>
                                    <p:tmAbs val="0"/>
                                  </p:iterate>
                                  <p:childTnLst>
                                    <p:animEffect transition="out" filter="dissolve">
                                      <p:cBhvr>
                                        <p:cTn id="20" dur="1000" fill="hold"/>
                                        <p:tgtEl>
                                          <p:spTgt spid="227"/>
                                        </p:tgtEl>
                                      </p:cBhvr>
                                    </p:animEffect>
                                    <p:set>
                                      <p:cBhvr>
                                        <p:cTn id="21" fill="hold">
                                          <p:stCondLst>
                                            <p:cond delay="999"/>
                                          </p:stCondLst>
                                        </p:cTn>
                                        <p:tgtEl>
                                          <p:spTgt spid="227"/>
                                        </p:tgtEl>
                                        <p:attrNameLst>
                                          <p:attrName>style.visibility</p:attrName>
                                        </p:attrNameLst>
                                      </p:cBhvr>
                                      <p:to>
                                        <p:strVal val="hidden"/>
                                      </p:to>
                                    </p:set>
                                  </p:childTnLst>
                                </p:cTn>
                              </p:par>
                            </p:childTnLst>
                          </p:cTn>
                        </p:par>
                        <p:par>
                          <p:cTn id="22" fill="hold">
                            <p:stCondLst>
                              <p:cond delay="1000"/>
                            </p:stCondLst>
                            <p:childTnLst>
                              <p:par>
                                <p:cTn id="23" presetID="9" presetClass="entr" fill="hold" grpId="0" nodeType="afterEffect">
                                  <p:stCondLst>
                                    <p:cond delay="0"/>
                                  </p:stCondLst>
                                  <p:iterate>
                                    <p:tmAbs val="0"/>
                                  </p:iterate>
                                  <p:childTnLst>
                                    <p:set>
                                      <p:cBhvr>
                                        <p:cTn id="24" fill="hold"/>
                                        <p:tgtEl>
                                          <p:spTgt spid="228"/>
                                        </p:tgtEl>
                                        <p:attrNameLst>
                                          <p:attrName>style.visibility</p:attrName>
                                        </p:attrNameLst>
                                      </p:cBhvr>
                                      <p:to>
                                        <p:strVal val="visible"/>
                                      </p:to>
                                    </p:set>
                                    <p:animEffect transition="in" filter="dissolve">
                                      <p:cBhvr>
                                        <p:cTn id="25" dur="1000"/>
                                        <p:tgtEl>
                                          <p:spTgt spid="228"/>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xit" fill="hold" grpId="1" nodeType="clickEffect">
                                  <p:stCondLst>
                                    <p:cond delay="0"/>
                                  </p:stCondLst>
                                  <p:iterate>
                                    <p:tmAbs val="0"/>
                                  </p:iterate>
                                  <p:childTnLst>
                                    <p:animEffect transition="out" filter="dissolve">
                                      <p:cBhvr>
                                        <p:cTn id="29" dur="1000" fill="hold"/>
                                        <p:tgtEl>
                                          <p:spTgt spid="228"/>
                                        </p:tgtEl>
                                      </p:cBhvr>
                                    </p:animEffect>
                                    <p:set>
                                      <p:cBhvr>
                                        <p:cTn id="30" fill="hold">
                                          <p:stCondLst>
                                            <p:cond delay="999"/>
                                          </p:stCondLst>
                                        </p:cTn>
                                        <p:tgtEl>
                                          <p:spTgt spid="228"/>
                                        </p:tgtEl>
                                        <p:attrNameLst>
                                          <p:attrName>style.visibility</p:attrName>
                                        </p:attrNameLst>
                                      </p:cBhvr>
                                      <p:to>
                                        <p:strVal val="hidden"/>
                                      </p:to>
                                    </p:set>
                                  </p:childTnLst>
                                </p:cTn>
                              </p:par>
                            </p:childTnLst>
                          </p:cTn>
                        </p:par>
                        <p:par>
                          <p:cTn id="31" fill="hold">
                            <p:stCondLst>
                              <p:cond delay="1000"/>
                            </p:stCondLst>
                            <p:childTnLst>
                              <p:par>
                                <p:cTn id="32" presetID="9" presetClass="entr" fill="hold" grpId="0" nodeType="afterEffect">
                                  <p:stCondLst>
                                    <p:cond delay="0"/>
                                  </p:stCondLst>
                                  <p:iterate>
                                    <p:tmAbs val="0"/>
                                  </p:iterate>
                                  <p:childTnLst>
                                    <p:set>
                                      <p:cBhvr>
                                        <p:cTn id="33" fill="hold"/>
                                        <p:tgtEl>
                                          <p:spTgt spid="230"/>
                                        </p:tgtEl>
                                        <p:attrNameLst>
                                          <p:attrName>style.visibility</p:attrName>
                                        </p:attrNameLst>
                                      </p:cBhvr>
                                      <p:to>
                                        <p:strVal val="visible"/>
                                      </p:to>
                                    </p:set>
                                    <p:animEffect transition="in" filter="dissolve">
                                      <p:cBhvr>
                                        <p:cTn id="34" dur="1000"/>
                                        <p:tgtEl>
                                          <p:spTgt spid="230"/>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xit" fill="hold" grpId="1" nodeType="clickEffect">
                                  <p:stCondLst>
                                    <p:cond delay="0"/>
                                  </p:stCondLst>
                                  <p:iterate>
                                    <p:tmAbs val="0"/>
                                  </p:iterate>
                                  <p:childTnLst>
                                    <p:animEffect transition="out" filter="dissolve">
                                      <p:cBhvr>
                                        <p:cTn id="38" dur="1000" fill="hold"/>
                                        <p:tgtEl>
                                          <p:spTgt spid="230"/>
                                        </p:tgtEl>
                                      </p:cBhvr>
                                    </p:animEffect>
                                    <p:set>
                                      <p:cBhvr>
                                        <p:cTn id="39" fill="hold">
                                          <p:stCondLst>
                                            <p:cond delay="999"/>
                                          </p:stCondLst>
                                        </p:cTn>
                                        <p:tgtEl>
                                          <p:spTgt spid="230"/>
                                        </p:tgtEl>
                                        <p:attrNameLst>
                                          <p:attrName>style.visibility</p:attrName>
                                        </p:attrNameLst>
                                      </p:cBhvr>
                                      <p:to>
                                        <p:strVal val="hidden"/>
                                      </p:to>
                                    </p:set>
                                  </p:childTnLst>
                                </p:cTn>
                              </p:par>
                            </p:childTnLst>
                          </p:cTn>
                        </p:par>
                        <p:par>
                          <p:cTn id="40" fill="hold">
                            <p:stCondLst>
                              <p:cond delay="1000"/>
                            </p:stCondLst>
                            <p:childTnLst>
                              <p:par>
                                <p:cTn id="41" presetID="9" presetClass="entr" fill="hold" grpId="0" nodeType="afterEffect">
                                  <p:stCondLst>
                                    <p:cond delay="0"/>
                                  </p:stCondLst>
                                  <p:iterate>
                                    <p:tmAbs val="0"/>
                                  </p:iterate>
                                  <p:childTnLst>
                                    <p:set>
                                      <p:cBhvr>
                                        <p:cTn id="42" fill="hold"/>
                                        <p:tgtEl>
                                          <p:spTgt spid="231"/>
                                        </p:tgtEl>
                                        <p:attrNameLst>
                                          <p:attrName>style.visibility</p:attrName>
                                        </p:attrNameLst>
                                      </p:cBhvr>
                                      <p:to>
                                        <p:strVal val="visible"/>
                                      </p:to>
                                    </p:set>
                                    <p:animEffect transition="in" filter="dissolve">
                                      <p:cBhvr>
                                        <p:cTn id="43" dur="1000"/>
                                        <p:tgtEl>
                                          <p:spTgt spid="231"/>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xit" fill="hold" grpId="1" nodeType="clickEffect">
                                  <p:stCondLst>
                                    <p:cond delay="0"/>
                                  </p:stCondLst>
                                  <p:iterate>
                                    <p:tmAbs val="0"/>
                                  </p:iterate>
                                  <p:childTnLst>
                                    <p:animEffect transition="out" filter="dissolve">
                                      <p:cBhvr>
                                        <p:cTn id="47" dur="1000" fill="hold"/>
                                        <p:tgtEl>
                                          <p:spTgt spid="231"/>
                                        </p:tgtEl>
                                      </p:cBhvr>
                                    </p:animEffect>
                                    <p:set>
                                      <p:cBhvr>
                                        <p:cTn id="48" fill="hold">
                                          <p:stCondLst>
                                            <p:cond delay="999"/>
                                          </p:stCondLst>
                                        </p:cTn>
                                        <p:tgtEl>
                                          <p:spTgt spid="231"/>
                                        </p:tgtEl>
                                        <p:attrNameLst>
                                          <p:attrName>style.visibility</p:attrName>
                                        </p:attrNameLst>
                                      </p:cBhvr>
                                      <p:to>
                                        <p:strVal val="hidden"/>
                                      </p:to>
                                    </p:set>
                                  </p:childTnLst>
                                </p:cTn>
                              </p:par>
                            </p:childTnLst>
                          </p:cTn>
                        </p:par>
                        <p:par>
                          <p:cTn id="49" fill="hold">
                            <p:stCondLst>
                              <p:cond delay="1000"/>
                            </p:stCondLst>
                            <p:childTnLst>
                              <p:par>
                                <p:cTn id="50" presetID="9" presetClass="entr" fill="hold" grpId="0" nodeType="afterEffect">
                                  <p:stCondLst>
                                    <p:cond delay="0"/>
                                  </p:stCondLst>
                                  <p:iterate>
                                    <p:tmAbs val="0"/>
                                  </p:iterate>
                                  <p:childTnLst>
                                    <p:set>
                                      <p:cBhvr>
                                        <p:cTn id="51" fill="hold"/>
                                        <p:tgtEl>
                                          <p:spTgt spid="232"/>
                                        </p:tgtEl>
                                        <p:attrNameLst>
                                          <p:attrName>style.visibility</p:attrName>
                                        </p:attrNameLst>
                                      </p:cBhvr>
                                      <p:to>
                                        <p:strVal val="visible"/>
                                      </p:to>
                                    </p:set>
                                    <p:animEffect transition="in" filter="dissolve">
                                      <p:cBhvr>
                                        <p:cTn id="52" dur="10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animBg="1" advAuto="0"/>
      <p:bldP spid="226" grpId="1" animBg="1" advAuto="0"/>
      <p:bldP spid="227" grpId="0" animBg="1" advAuto="0"/>
      <p:bldP spid="227" grpId="1" animBg="1" advAuto="0"/>
      <p:bldP spid="228" grpId="0" animBg="1" advAuto="0"/>
      <p:bldP spid="228" grpId="1" animBg="1" advAuto="0"/>
      <p:bldP spid="230" grpId="0" animBg="1" advAuto="0"/>
      <p:bldP spid="230" grpId="1" animBg="1" advAuto="0"/>
      <p:bldP spid="231" grpId="0" animBg="1" advAuto="0"/>
      <p:bldP spid="231" grpId="1" animBg="1" advAuto="0"/>
      <p:bldP spid="232"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267175" cy="2152185"/>
          </a:xfrm>
        </p:spPr>
      </p:pic>
    </p:spTree>
    <p:extLst>
      <p:ext uri="{BB962C8B-B14F-4D97-AF65-F5344CB8AC3E}">
        <p14:creationId xmlns:p14="http://schemas.microsoft.com/office/powerpoint/2010/main" val="414579547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0237" y="1831617"/>
            <a:ext cx="7886700" cy="1325563"/>
          </a:xfrm>
        </p:spPr>
        <p:txBody>
          <a:bodyPr/>
          <a:lstStyle/>
          <a:p>
            <a:pPr algn="ctr"/>
            <a:r>
              <a:rPr lang="nl-NL" dirty="0" smtClean="0"/>
              <a:t>Dé challenges</a:t>
            </a:r>
            <a:endParaRPr lang="nl-NL" dirty="0"/>
          </a:p>
        </p:txBody>
      </p:sp>
      <p:sp>
        <p:nvSpPr>
          <p:cNvPr id="5" name="Tijdelijke aanduiding voor tekst 4"/>
          <p:cNvSpPr>
            <a:spLocks noGrp="1"/>
          </p:cNvSpPr>
          <p:nvPr>
            <p:ph sz="half" idx="1"/>
          </p:nvPr>
        </p:nvSpPr>
        <p:spPr>
          <a:xfrm>
            <a:off x="473374" y="2916582"/>
            <a:ext cx="2654060" cy="3263504"/>
          </a:xfrm>
        </p:spPr>
        <p:txBody>
          <a:bodyPr>
            <a:noAutofit/>
          </a:bodyPr>
          <a:lstStyle/>
          <a:p>
            <a:pPr marL="0" indent="0">
              <a:lnSpc>
                <a:spcPct val="80000"/>
              </a:lnSpc>
              <a:buNone/>
            </a:pPr>
            <a:r>
              <a:rPr lang="nl-NL" sz="1800" dirty="0"/>
              <a:t>Food </a:t>
            </a:r>
            <a:r>
              <a:rPr lang="nl-NL" sz="1800" dirty="0" err="1"/>
              <a:t>Future</a:t>
            </a:r>
            <a:endParaRPr lang="nl-NL" sz="1800" dirty="0"/>
          </a:p>
          <a:p>
            <a:pPr>
              <a:lnSpc>
                <a:spcPct val="80000"/>
              </a:lnSpc>
            </a:pPr>
            <a:r>
              <a:rPr lang="nl-NL" sz="1800" dirty="0" smtClean="0">
                <a:hlinkClick r:id="rId3" action="ppaction://hlinksldjump"/>
              </a:rPr>
              <a:t>AFC: Agroproeftuin </a:t>
            </a:r>
            <a:r>
              <a:rPr lang="nl-NL" sz="1800" dirty="0">
                <a:hlinkClick r:id="rId3" action="ppaction://hlinksldjump"/>
              </a:rPr>
              <a:t>de Peel</a:t>
            </a:r>
            <a:endParaRPr lang="nl-NL" sz="1800" dirty="0"/>
          </a:p>
          <a:p>
            <a:pPr>
              <a:lnSpc>
                <a:spcPct val="80000"/>
              </a:lnSpc>
            </a:pPr>
            <a:r>
              <a:rPr lang="nl-NL" sz="1800" dirty="0" err="1" smtClean="0">
                <a:hlinkClick r:id="rId4" action="ppaction://hlinksldjump"/>
              </a:rPr>
              <a:t>Reststroomverwaarden</a:t>
            </a:r>
            <a:r>
              <a:rPr lang="nl-NL" sz="1800" dirty="0" smtClean="0">
                <a:hlinkClick r:id="rId4" action="ppaction://hlinksldjump"/>
              </a:rPr>
              <a:t>: MVO-Nederland </a:t>
            </a:r>
            <a:r>
              <a:rPr lang="nl-NL" sz="1800" dirty="0" err="1" smtClean="0">
                <a:hlinkClick r:id="rId4" action="ppaction://hlinksldjump"/>
              </a:rPr>
              <a:t>ism</a:t>
            </a:r>
            <a:r>
              <a:rPr lang="nl-NL" sz="1800" dirty="0" smtClean="0">
                <a:hlinkClick r:id="rId4" action="ppaction://hlinksldjump"/>
              </a:rPr>
              <a:t> </a:t>
            </a:r>
            <a:r>
              <a:rPr lang="nl-NL" sz="1800" dirty="0" err="1" smtClean="0">
                <a:hlinkClick r:id="rId4" action="ppaction://hlinksldjump"/>
              </a:rPr>
              <a:t>StV</a:t>
            </a:r>
            <a:endParaRPr lang="nl-NL" sz="1800" dirty="0"/>
          </a:p>
          <a:p>
            <a:pPr>
              <a:lnSpc>
                <a:spcPct val="80000"/>
              </a:lnSpc>
            </a:pPr>
            <a:r>
              <a:rPr lang="nl-NL" sz="1800" dirty="0" smtClean="0">
                <a:hlinkClick r:id="rId5" action="ppaction://hlinksldjump"/>
              </a:rPr>
              <a:t>Varkensketen:</a:t>
            </a:r>
            <a:br>
              <a:rPr lang="nl-NL" sz="1800" dirty="0" smtClean="0">
                <a:hlinkClick r:id="rId5" action="ppaction://hlinksldjump"/>
              </a:rPr>
            </a:br>
            <a:r>
              <a:rPr lang="nl-NL" sz="1800" dirty="0" smtClean="0">
                <a:hlinkClick r:id="rId5" action="ppaction://hlinksldjump"/>
              </a:rPr>
              <a:t>Imagro – </a:t>
            </a:r>
            <a:r>
              <a:rPr lang="nl-NL" sz="1800" dirty="0" err="1" smtClean="0">
                <a:hlinkClick r:id="rId5" action="ppaction://hlinksldjump"/>
              </a:rPr>
              <a:t>stuck</a:t>
            </a:r>
            <a:r>
              <a:rPr lang="nl-NL" sz="1800" dirty="0" smtClean="0">
                <a:hlinkClick r:id="rId5" action="ppaction://hlinksldjump"/>
              </a:rPr>
              <a:t> in </a:t>
            </a:r>
            <a:r>
              <a:rPr lang="nl-NL" sz="1800" dirty="0" err="1" smtClean="0">
                <a:hlinkClick r:id="rId5" action="ppaction://hlinksldjump"/>
              </a:rPr>
              <a:t>the</a:t>
            </a:r>
            <a:r>
              <a:rPr lang="nl-NL" sz="1800" dirty="0" smtClean="0">
                <a:hlinkClick r:id="rId5" action="ppaction://hlinksldjump"/>
              </a:rPr>
              <a:t> </a:t>
            </a:r>
            <a:r>
              <a:rPr lang="nl-NL" sz="1800" dirty="0" err="1" smtClean="0">
                <a:hlinkClick r:id="rId5" action="ppaction://hlinksldjump"/>
              </a:rPr>
              <a:t>middle</a:t>
            </a:r>
            <a:endParaRPr lang="nl-NL" sz="1800" dirty="0"/>
          </a:p>
          <a:p>
            <a:pPr>
              <a:lnSpc>
                <a:spcPct val="80000"/>
              </a:lnSpc>
            </a:pPr>
            <a:r>
              <a:rPr lang="nl-NL" sz="1800" dirty="0" smtClean="0">
                <a:hlinkClick r:id="rId6" action="ppaction://hlinksldjump"/>
              </a:rPr>
              <a:t>Duurzame voedselvoorziening: CSSFTU-e</a:t>
            </a:r>
            <a:r>
              <a:rPr lang="nl-NL" sz="1800" dirty="0">
                <a:hlinkClick r:id="rId6" action="ppaction://hlinksldjump"/>
              </a:rPr>
              <a:t>: voedselsysteem voor reis naar Mars </a:t>
            </a:r>
            <a:endParaRPr lang="nl-NL" sz="1800" dirty="0"/>
          </a:p>
          <a:p>
            <a:pPr marL="0" indent="0">
              <a:lnSpc>
                <a:spcPct val="80000"/>
              </a:lnSpc>
              <a:buNone/>
            </a:pPr>
            <a:endParaRPr lang="nl-NL" sz="1800" dirty="0"/>
          </a:p>
          <a:p>
            <a:pPr>
              <a:lnSpc>
                <a:spcPct val="80000"/>
              </a:lnSpc>
            </a:pPr>
            <a:endParaRPr lang="nl-NL" sz="1800" dirty="0"/>
          </a:p>
        </p:txBody>
      </p:sp>
      <p:sp>
        <p:nvSpPr>
          <p:cNvPr id="7" name="Tijdelijke aanduiding voor tekst 4"/>
          <p:cNvSpPr txBox="1">
            <a:spLocks/>
          </p:cNvSpPr>
          <p:nvPr/>
        </p:nvSpPr>
        <p:spPr>
          <a:xfrm>
            <a:off x="5781494" y="2916582"/>
            <a:ext cx="2795443" cy="32635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sz="1800" dirty="0"/>
              <a:t>Food Value</a:t>
            </a:r>
          </a:p>
          <a:p>
            <a:r>
              <a:rPr lang="nl-NL" sz="1800" dirty="0" smtClean="0">
                <a:hlinkClick r:id="rId7" action="ppaction://hlinksldjump"/>
              </a:rPr>
              <a:t>Samen </a:t>
            </a:r>
            <a:r>
              <a:rPr lang="nl-NL" sz="1800" dirty="0">
                <a:hlinkClick r:id="rId7" action="ppaction://hlinksldjump"/>
              </a:rPr>
              <a:t>tegen Voedselverspilling: vis</a:t>
            </a:r>
            <a:endParaRPr lang="nl-NL" sz="1800" dirty="0"/>
          </a:p>
          <a:p>
            <a:r>
              <a:rPr lang="nl-NL" sz="1800" dirty="0" err="1" smtClean="0">
                <a:hlinkClick r:id="rId8" action="ppaction://hlinksldjump"/>
              </a:rPr>
              <a:t>Healthy</a:t>
            </a:r>
            <a:r>
              <a:rPr lang="nl-NL" sz="1800" dirty="0" smtClean="0">
                <a:hlinkClick r:id="rId8" action="ppaction://hlinksldjump"/>
              </a:rPr>
              <a:t> </a:t>
            </a:r>
            <a:r>
              <a:rPr lang="nl-NL" sz="1800" dirty="0">
                <a:hlinkClick r:id="rId8" action="ppaction://hlinksldjump"/>
              </a:rPr>
              <a:t>Fridge: </a:t>
            </a:r>
            <a:r>
              <a:rPr lang="nl-NL" sz="1800" dirty="0" smtClean="0">
                <a:hlinkClick r:id="rId8" action="ppaction://hlinksldjump"/>
              </a:rPr>
              <a:t>product en verpakkingen</a:t>
            </a:r>
            <a:endParaRPr lang="nl-NL" sz="1800" dirty="0"/>
          </a:p>
          <a:p>
            <a:r>
              <a:rPr lang="nl-NL" sz="1800" dirty="0" smtClean="0">
                <a:hlinkClick r:id="rId6" action="ppaction://hlinksldjump"/>
              </a:rPr>
              <a:t>CSSF: </a:t>
            </a:r>
            <a:r>
              <a:rPr lang="nl-NL" sz="1800" dirty="0">
                <a:hlinkClick r:id="rId6" action="ppaction://hlinksldjump"/>
              </a:rPr>
              <a:t>robocup at </a:t>
            </a:r>
            <a:r>
              <a:rPr lang="nl-NL" sz="1800" dirty="0" err="1">
                <a:hlinkClick r:id="rId6" action="ppaction://hlinksldjump"/>
              </a:rPr>
              <a:t>the</a:t>
            </a:r>
            <a:r>
              <a:rPr lang="nl-NL" sz="1800" dirty="0">
                <a:hlinkClick r:id="rId6" action="ppaction://hlinksldjump"/>
              </a:rPr>
              <a:t> farm</a:t>
            </a:r>
            <a:endParaRPr lang="nl-NL" sz="1800" dirty="0"/>
          </a:p>
          <a:p>
            <a:endParaRPr lang="nl-NL" sz="1800" dirty="0"/>
          </a:p>
        </p:txBody>
      </p:sp>
      <p:sp>
        <p:nvSpPr>
          <p:cNvPr id="8" name="Tijdelijke aanduiding voor tekst 4"/>
          <p:cNvSpPr txBox="1">
            <a:spLocks/>
          </p:cNvSpPr>
          <p:nvPr/>
        </p:nvSpPr>
        <p:spPr>
          <a:xfrm>
            <a:off x="3127434" y="2916582"/>
            <a:ext cx="2744150" cy="32635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sz="1800" dirty="0"/>
              <a:t>High Tech </a:t>
            </a:r>
            <a:r>
              <a:rPr lang="nl-NL" sz="1800" dirty="0" err="1"/>
              <a:t>Farming</a:t>
            </a:r>
            <a:endParaRPr lang="nl-NL" sz="1800" dirty="0"/>
          </a:p>
          <a:p>
            <a:r>
              <a:rPr lang="nl-NL" sz="1800" dirty="0" smtClean="0">
                <a:hlinkClick r:id="rId9" action="ppaction://hlinksldjump"/>
              </a:rPr>
              <a:t>Dierlijke keten: </a:t>
            </a:r>
            <a:r>
              <a:rPr lang="nl-NL" sz="1800" dirty="0" err="1" smtClean="0">
                <a:hlinkClick r:id="rId9" action="ppaction://hlinksldjump"/>
              </a:rPr>
              <a:t>Marel</a:t>
            </a:r>
            <a:r>
              <a:rPr lang="nl-NL" sz="1800" dirty="0" smtClean="0">
                <a:hlinkClick r:id="rId9" action="ppaction://hlinksldjump"/>
              </a:rPr>
              <a:t> VR/AR toepassing</a:t>
            </a:r>
            <a:endParaRPr lang="nl-NL" sz="1800" dirty="0"/>
          </a:p>
          <a:p>
            <a:r>
              <a:rPr lang="nl-NL" sz="1800" dirty="0" smtClean="0">
                <a:hlinkClick r:id="rId10" action="ppaction://hlinksldjump"/>
              </a:rPr>
              <a:t>Varkensstalmonitoring: KPN</a:t>
            </a:r>
            <a:endParaRPr lang="nl-NL" sz="1800" dirty="0"/>
          </a:p>
          <a:p>
            <a:r>
              <a:rPr lang="nl-NL" sz="1800" dirty="0" smtClean="0">
                <a:hlinkClick r:id="rId11" action="ppaction://hlinksldjump"/>
              </a:rPr>
              <a:t>Buitengewone </a:t>
            </a:r>
            <a:r>
              <a:rPr lang="nl-NL" sz="1800" dirty="0">
                <a:hlinkClick r:id="rId11" action="ppaction://hlinksldjump"/>
              </a:rPr>
              <a:t>Varkens </a:t>
            </a:r>
            <a:r>
              <a:rPr lang="nl-NL" sz="1800" dirty="0" err="1" smtClean="0">
                <a:hlinkClick r:id="rId11" action="ppaction://hlinksldjump"/>
              </a:rPr>
              <a:t>Mobihoc</a:t>
            </a:r>
            <a:endParaRPr lang="nl-NL" sz="1800" dirty="0"/>
          </a:p>
        </p:txBody>
      </p:sp>
      <p:pic>
        <p:nvPicPr>
          <p:cNvPr id="6" name="Tijdelijke aanduiding voor inhoud 3"/>
          <p:cNvPicPr>
            <a:picLocks noGrp="1" noChangeAspect="1"/>
          </p:cNvPicPr>
          <p:nvPr>
            <p:ph idx="1"/>
          </p:nvPr>
        </p:nvPicPr>
        <p:blipFill>
          <a:blip r:embed="rId12">
            <a:extLst>
              <a:ext uri="{28A0092B-C50C-407E-A947-70E740481C1C}">
                <a14:useLocalDpi xmlns:a14="http://schemas.microsoft.com/office/drawing/2010/main" val="0"/>
              </a:ext>
            </a:extLst>
          </a:blip>
          <a:stretch>
            <a:fillRect/>
          </a:stretch>
        </p:blipFill>
        <p:spPr>
          <a:xfrm>
            <a:off x="0" y="-170654"/>
            <a:ext cx="9267175" cy="2152185"/>
          </a:xfrm>
        </p:spPr>
      </p:pic>
    </p:spTree>
    <p:extLst>
      <p:ext uri="{BB962C8B-B14F-4D97-AF65-F5344CB8AC3E}">
        <p14:creationId xmlns:p14="http://schemas.microsoft.com/office/powerpoint/2010/main" val="36043581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Marel</a:t>
            </a:r>
            <a:endParaRPr lang="nl-NL" dirty="0"/>
          </a:p>
        </p:txBody>
      </p:sp>
      <p:sp>
        <p:nvSpPr>
          <p:cNvPr id="4" name="Pijl-links 3">
            <a:hlinkClick r:id="rId3" action="ppaction://hlinksldjump"/>
          </p:cNvPr>
          <p:cNvSpPr/>
          <p:nvPr/>
        </p:nvSpPr>
        <p:spPr>
          <a:xfrm>
            <a:off x="8150428" y="6120010"/>
            <a:ext cx="729843" cy="67111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AutoShape 2" descr="Afbeeldingsresultaat voor marel"/>
          <p:cNvSpPr>
            <a:spLocks noChangeAspect="1" noChangeArrowheads="1"/>
          </p:cNvSpPr>
          <p:nvPr/>
        </p:nvSpPr>
        <p:spPr bwMode="auto">
          <a:xfrm>
            <a:off x="63500" y="7127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Afbeelding 6">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4181" y="3344922"/>
            <a:ext cx="6618529" cy="1582241"/>
          </a:xfrm>
          <a:prstGeom prst="rect">
            <a:avLst/>
          </a:prstGeom>
        </p:spPr>
      </p:pic>
      <p:pic>
        <p:nvPicPr>
          <p:cNvPr id="3" name="Afbeelding 2"/>
          <p:cNvPicPr>
            <a:picLocks noChangeAspect="1"/>
          </p:cNvPicPr>
          <p:nvPr/>
        </p:nvPicPr>
        <p:blipFill>
          <a:blip r:embed="rId6"/>
          <a:stretch>
            <a:fillRect/>
          </a:stretch>
        </p:blipFill>
        <p:spPr>
          <a:xfrm>
            <a:off x="0" y="0"/>
            <a:ext cx="9266723" cy="2152075"/>
          </a:xfrm>
          <a:prstGeom prst="rect">
            <a:avLst/>
          </a:prstGeom>
        </p:spPr>
      </p:pic>
      <p:sp>
        <p:nvSpPr>
          <p:cNvPr id="8" name="Stroomdiagram: Verbindingslijn 7"/>
          <p:cNvSpPr/>
          <p:nvPr/>
        </p:nvSpPr>
        <p:spPr>
          <a:xfrm>
            <a:off x="171450" y="6226969"/>
            <a:ext cx="457200" cy="457200"/>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060670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jl-links 4">
            <a:hlinkClick r:id="rId3" action="ppaction://hlinksldjump"/>
          </p:cNvPr>
          <p:cNvSpPr/>
          <p:nvPr/>
        </p:nvSpPr>
        <p:spPr>
          <a:xfrm>
            <a:off x="8115922" y="5805677"/>
            <a:ext cx="729843" cy="67111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4" name="Tijdelijke aanduiding voor inhoud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 y="0"/>
            <a:ext cx="9267175" cy="2152185"/>
          </a:xfrm>
        </p:spPr>
      </p:pic>
      <p:pic>
        <p:nvPicPr>
          <p:cNvPr id="2" name="Afbeelding 1"/>
          <p:cNvPicPr>
            <a:picLocks noChangeAspect="1"/>
          </p:cNvPicPr>
          <p:nvPr/>
        </p:nvPicPr>
        <p:blipFill>
          <a:blip r:embed="rId5"/>
          <a:stretch>
            <a:fillRect/>
          </a:stretch>
        </p:blipFill>
        <p:spPr>
          <a:xfrm>
            <a:off x="2608025" y="2447924"/>
            <a:ext cx="3585741" cy="3693313"/>
          </a:xfrm>
          <a:prstGeom prst="rect">
            <a:avLst/>
          </a:prstGeom>
        </p:spPr>
      </p:pic>
    </p:spTree>
    <p:extLst>
      <p:ext uri="{BB962C8B-B14F-4D97-AF65-F5344CB8AC3E}">
        <p14:creationId xmlns:p14="http://schemas.microsoft.com/office/powerpoint/2010/main" val="21810871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267175" cy="2152185"/>
          </a:xfrm>
        </p:spPr>
      </p:pic>
      <p:pic>
        <p:nvPicPr>
          <p:cNvPr id="2" name="Afbeelding 1"/>
          <p:cNvPicPr>
            <a:picLocks noChangeAspect="1"/>
          </p:cNvPicPr>
          <p:nvPr/>
        </p:nvPicPr>
        <p:blipFill>
          <a:blip r:embed="rId4"/>
          <a:stretch>
            <a:fillRect/>
          </a:stretch>
        </p:blipFill>
        <p:spPr>
          <a:xfrm>
            <a:off x="1825409" y="2997230"/>
            <a:ext cx="5239805" cy="2195872"/>
          </a:xfrm>
          <a:prstGeom prst="rect">
            <a:avLst/>
          </a:prstGeom>
        </p:spPr>
      </p:pic>
      <p:sp>
        <p:nvSpPr>
          <p:cNvPr id="5" name="Pijl-links 4">
            <a:hlinkClick r:id="rId5" action="ppaction://hlinksldjump"/>
          </p:cNvPr>
          <p:cNvSpPr/>
          <p:nvPr/>
        </p:nvSpPr>
        <p:spPr>
          <a:xfrm>
            <a:off x="8150428" y="6120010"/>
            <a:ext cx="729843" cy="67111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Stroomdiagram: Verbindingslijn 6"/>
          <p:cNvSpPr/>
          <p:nvPr/>
        </p:nvSpPr>
        <p:spPr>
          <a:xfrm>
            <a:off x="171450" y="6226969"/>
            <a:ext cx="457200" cy="457200"/>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062341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267175" cy="2152185"/>
          </a:xfrm>
        </p:spPr>
      </p:pic>
      <p:pic>
        <p:nvPicPr>
          <p:cNvPr id="2" name="Afbeelding 1"/>
          <p:cNvPicPr>
            <a:picLocks noChangeAspect="1"/>
          </p:cNvPicPr>
          <p:nvPr/>
        </p:nvPicPr>
        <p:blipFill>
          <a:blip r:embed="rId4"/>
          <a:stretch>
            <a:fillRect/>
          </a:stretch>
        </p:blipFill>
        <p:spPr>
          <a:xfrm>
            <a:off x="2793284" y="2635370"/>
            <a:ext cx="3680604" cy="3680604"/>
          </a:xfrm>
          <a:prstGeom prst="rect">
            <a:avLst/>
          </a:prstGeom>
        </p:spPr>
      </p:pic>
      <p:sp>
        <p:nvSpPr>
          <p:cNvPr id="5" name="Pijl-links 4">
            <a:hlinkClick r:id="rId5" action="ppaction://hlinksldjump"/>
          </p:cNvPr>
          <p:cNvSpPr/>
          <p:nvPr/>
        </p:nvSpPr>
        <p:spPr>
          <a:xfrm>
            <a:off x="8150428" y="6120010"/>
            <a:ext cx="729843" cy="67111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Stroomdiagram: Verbindingslijn 6"/>
          <p:cNvSpPr/>
          <p:nvPr/>
        </p:nvSpPr>
        <p:spPr>
          <a:xfrm>
            <a:off x="171450" y="6226969"/>
            <a:ext cx="457200" cy="457200"/>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61720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267175" cy="2152185"/>
          </a:xfrm>
        </p:spPr>
      </p:pic>
      <p:pic>
        <p:nvPicPr>
          <p:cNvPr id="3" name="Afbeelding 2"/>
          <p:cNvPicPr>
            <a:picLocks noChangeAspect="1"/>
          </p:cNvPicPr>
          <p:nvPr/>
        </p:nvPicPr>
        <p:blipFill>
          <a:blip r:embed="rId4"/>
          <a:stretch>
            <a:fillRect/>
          </a:stretch>
        </p:blipFill>
        <p:spPr>
          <a:xfrm>
            <a:off x="692989" y="2672392"/>
            <a:ext cx="7620000" cy="3238500"/>
          </a:xfrm>
          <a:prstGeom prst="rect">
            <a:avLst/>
          </a:prstGeom>
        </p:spPr>
      </p:pic>
      <p:sp>
        <p:nvSpPr>
          <p:cNvPr id="5" name="Pijl-links 4">
            <a:hlinkClick r:id="rId5" action="ppaction://hlinksldjump"/>
          </p:cNvPr>
          <p:cNvSpPr/>
          <p:nvPr/>
        </p:nvSpPr>
        <p:spPr>
          <a:xfrm>
            <a:off x="8150428" y="6120010"/>
            <a:ext cx="729843" cy="67111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Tekstvak 5"/>
          <p:cNvSpPr txBox="1"/>
          <p:nvPr/>
        </p:nvSpPr>
        <p:spPr>
          <a:xfrm>
            <a:off x="2518913" y="5745192"/>
            <a:ext cx="3416061" cy="1200329"/>
          </a:xfrm>
          <a:prstGeom prst="rect">
            <a:avLst/>
          </a:prstGeom>
          <a:noFill/>
        </p:spPr>
        <p:txBody>
          <a:bodyPr wrap="square" rtlCol="0">
            <a:spAutoFit/>
          </a:bodyPr>
          <a:lstStyle/>
          <a:p>
            <a:r>
              <a:rPr lang="nl-NL" sz="3600" dirty="0" smtClean="0"/>
              <a:t>Filmpje: let op die met pak aan</a:t>
            </a:r>
          </a:p>
        </p:txBody>
      </p:sp>
      <p:sp>
        <p:nvSpPr>
          <p:cNvPr id="7" name="Stroomdiagram: Verbindingslijn 6"/>
          <p:cNvSpPr/>
          <p:nvPr/>
        </p:nvSpPr>
        <p:spPr>
          <a:xfrm>
            <a:off x="171450" y="6226969"/>
            <a:ext cx="457200" cy="457200"/>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9306791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267175" cy="2152185"/>
          </a:xfrm>
        </p:spPr>
      </p:pic>
      <p:pic>
        <p:nvPicPr>
          <p:cNvPr id="2" name="Afbeelding 1"/>
          <p:cNvPicPr>
            <a:picLocks noChangeAspect="1"/>
          </p:cNvPicPr>
          <p:nvPr/>
        </p:nvPicPr>
        <p:blipFill>
          <a:blip r:embed="rId4"/>
          <a:stretch>
            <a:fillRect/>
          </a:stretch>
        </p:blipFill>
        <p:spPr>
          <a:xfrm>
            <a:off x="1872006" y="2581476"/>
            <a:ext cx="5408688" cy="3215474"/>
          </a:xfrm>
          <a:prstGeom prst="rect">
            <a:avLst/>
          </a:prstGeom>
        </p:spPr>
      </p:pic>
      <p:sp>
        <p:nvSpPr>
          <p:cNvPr id="5" name="Pijl-links 4">
            <a:hlinkClick r:id="rId5" action="ppaction://hlinksldjump"/>
          </p:cNvPr>
          <p:cNvSpPr/>
          <p:nvPr/>
        </p:nvSpPr>
        <p:spPr>
          <a:xfrm>
            <a:off x="8150428" y="6120010"/>
            <a:ext cx="729843" cy="67111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081426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267175" cy="2152185"/>
          </a:xfrm>
        </p:spPr>
      </p:pic>
      <p:pic>
        <p:nvPicPr>
          <p:cNvPr id="3" name="Afbeelding 2"/>
          <p:cNvPicPr>
            <a:picLocks noChangeAspect="1"/>
          </p:cNvPicPr>
          <p:nvPr/>
        </p:nvPicPr>
        <p:blipFill>
          <a:blip r:embed="rId4"/>
          <a:stretch>
            <a:fillRect/>
          </a:stretch>
        </p:blipFill>
        <p:spPr>
          <a:xfrm>
            <a:off x="1880558" y="2843572"/>
            <a:ext cx="4702026" cy="3129442"/>
          </a:xfrm>
          <a:prstGeom prst="rect">
            <a:avLst/>
          </a:prstGeom>
        </p:spPr>
      </p:pic>
      <p:sp>
        <p:nvSpPr>
          <p:cNvPr id="5" name="Pijl-links 4">
            <a:hlinkClick r:id="rId5" action="ppaction://hlinksldjump"/>
          </p:cNvPr>
          <p:cNvSpPr/>
          <p:nvPr/>
        </p:nvSpPr>
        <p:spPr>
          <a:xfrm>
            <a:off x="8150428" y="6120010"/>
            <a:ext cx="729843" cy="67111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Stroomdiagram: Verbindingslijn 6"/>
          <p:cNvSpPr/>
          <p:nvPr/>
        </p:nvSpPr>
        <p:spPr>
          <a:xfrm>
            <a:off x="171450" y="6226969"/>
            <a:ext cx="457200" cy="457200"/>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6726335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C533015D5DA1341B83825D28E4C5B91" ma:contentTypeVersion="3" ma:contentTypeDescription="Een nieuw document maken." ma:contentTypeScope="" ma:versionID="942793f01763e1bfc64db9f6a6ed24dc">
  <xsd:schema xmlns:xsd="http://www.w3.org/2001/XMLSchema" xmlns:xs="http://www.w3.org/2001/XMLSchema" xmlns:p="http://schemas.microsoft.com/office/2006/metadata/properties" xmlns:ns3="5dc62618-f4ea-46df-af00-4f28399f3164" targetNamespace="http://schemas.microsoft.com/office/2006/metadata/properties" ma:root="true" ma:fieldsID="8c88f05e79e15a8229cd779c2f598acc" ns3:_="">
    <xsd:import namespace="5dc62618-f4ea-46df-af00-4f28399f3164"/>
    <xsd:element name="properties">
      <xsd:complexType>
        <xsd:sequence>
          <xsd:element name="documentManagement">
            <xsd:complexType>
              <xsd:all>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c62618-f4ea-46df-af00-4f28399f31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52D1CD1-D120-45B2-9689-A8C081815CCA}">
  <ds:schemaRefs>
    <ds:schemaRef ds:uri="http://schemas.microsoft.com/sharepoint/v3/contenttype/forms"/>
  </ds:schemaRefs>
</ds:datastoreItem>
</file>

<file path=customXml/itemProps2.xml><?xml version="1.0" encoding="utf-8"?>
<ds:datastoreItem xmlns:ds="http://schemas.openxmlformats.org/officeDocument/2006/customXml" ds:itemID="{CD4189F6-7B31-4AC2-A8F4-D56F823C9D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c62618-f4ea-46df-af00-4f28399f31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9623BDD-EB19-48BE-BA22-812EAFEA3DCA}">
  <ds:schemaRefs>
    <ds:schemaRef ds:uri="http://purl.org/dc/terms/"/>
    <ds:schemaRef ds:uri="http://www.w3.org/XML/1998/namespace"/>
    <ds:schemaRef ds:uri="http://purl.org/dc/dcmitype/"/>
    <ds:schemaRef ds:uri="5dc62618-f4ea-46df-af00-4f28399f3164"/>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476</TotalTime>
  <Words>817</Words>
  <Application>Microsoft Macintosh PowerPoint</Application>
  <PresentationFormat>Diavoorstelling (4:3)</PresentationFormat>
  <Paragraphs>97</Paragraphs>
  <Slides>17</Slides>
  <Notes>14</Notes>
  <HiddenSlides>0</HiddenSlides>
  <MMClips>0</MMClips>
  <ScaleCrop>false</ScaleCrop>
  <HeadingPairs>
    <vt:vector size="4" baseType="variant">
      <vt:variant>
        <vt:lpstr>Thema</vt:lpstr>
      </vt:variant>
      <vt:variant>
        <vt:i4>1</vt:i4>
      </vt:variant>
      <vt:variant>
        <vt:lpstr>Diatitels</vt:lpstr>
      </vt:variant>
      <vt:variant>
        <vt:i4>17</vt:i4>
      </vt:variant>
    </vt:vector>
  </HeadingPairs>
  <TitlesOfParts>
    <vt:vector size="18" baseType="lpstr">
      <vt:lpstr>Kantoorthema</vt:lpstr>
      <vt:lpstr>PowerPoint-presentatie</vt:lpstr>
      <vt:lpstr>Dé challenges</vt:lpstr>
      <vt:lpstr>Marel</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Provincie Noord-Brabant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Paula Rijkens</dc:creator>
  <cp:lastModifiedBy>Nicole de Boer</cp:lastModifiedBy>
  <cp:revision>34</cp:revision>
  <dcterms:created xsi:type="dcterms:W3CDTF">2019-09-20T06:25:03Z</dcterms:created>
  <dcterms:modified xsi:type="dcterms:W3CDTF">2019-10-29T13:34:06Z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0x0101001C533015D5DA1341B83825D28E4C5B91</vt:lpwstr>
  </property>
</Properties>
</file>